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0" r:id="rId1"/>
  </p:sldMasterIdLst>
  <p:sldIdLst>
    <p:sldId id="256" r:id="rId2"/>
    <p:sldId id="330" r:id="rId3"/>
    <p:sldId id="262" r:id="rId4"/>
    <p:sldId id="313" r:id="rId5"/>
    <p:sldId id="263" r:id="rId6"/>
    <p:sldId id="322" r:id="rId7"/>
    <p:sldId id="269" r:id="rId8"/>
    <p:sldId id="264" r:id="rId9"/>
    <p:sldId id="265" r:id="rId10"/>
    <p:sldId id="266" r:id="rId11"/>
    <p:sldId id="267" r:id="rId12"/>
    <p:sldId id="268" r:id="rId13"/>
    <p:sldId id="320" r:id="rId14"/>
    <p:sldId id="270" r:id="rId15"/>
    <p:sldId id="273" r:id="rId16"/>
    <p:sldId id="271" r:id="rId17"/>
    <p:sldId id="321" r:id="rId18"/>
    <p:sldId id="272" r:id="rId19"/>
    <p:sldId id="293" r:id="rId20"/>
    <p:sldId id="274" r:id="rId21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39" y="243839"/>
            <a:ext cx="11704320" cy="865632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1176501"/>
            <a:ext cx="9966960" cy="390144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5159514"/>
            <a:ext cx="8767860" cy="1850887"/>
          </a:xfrm>
        </p:spPr>
        <p:txBody>
          <a:bodyPr>
            <a:normAutofit/>
          </a:bodyPr>
          <a:lstStyle>
            <a:lvl1pPr marL="0" indent="0" algn="ctr">
              <a:spcBef>
                <a:spcPts val="1333"/>
              </a:spcBef>
              <a:buNone/>
              <a:defRPr sz="2400">
                <a:solidFill>
                  <a:srgbClr val="FFFFFF"/>
                </a:solidFill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49784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5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9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1016000"/>
            <a:ext cx="2324100" cy="7213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1016000"/>
            <a:ext cx="7429500" cy="7213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4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812800"/>
            <a:ext cx="8096243" cy="4030133"/>
          </a:xfrm>
        </p:spPr>
        <p:txBody>
          <a:bodyPr anchor="ctr">
            <a:normAutofit/>
          </a:bodyPr>
          <a:lstStyle>
            <a:lvl1pPr algn="l">
              <a:defRPr sz="5867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5350933"/>
            <a:ext cx="8463621" cy="68566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6036597"/>
            <a:ext cx="8463620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7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333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3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564767"/>
            <a:ext cx="9966960" cy="390144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8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5539360"/>
            <a:ext cx="8769096" cy="181840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5360544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595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743199"/>
            <a:ext cx="4754880" cy="5364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743200"/>
            <a:ext cx="4754880" cy="5364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7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668681"/>
            <a:ext cx="475488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28644"/>
            <a:ext cx="4754880" cy="45110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2665376"/>
            <a:ext cx="475488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3625763"/>
            <a:ext cx="4754880" cy="45110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1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3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463040"/>
            <a:ext cx="377952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463040"/>
            <a:ext cx="5532851" cy="62179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3779520"/>
            <a:ext cx="3779520" cy="39014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67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9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463040"/>
            <a:ext cx="377952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426464"/>
            <a:ext cx="5676937" cy="6193537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3779520"/>
            <a:ext cx="3779520" cy="38404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67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0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243840"/>
            <a:ext cx="11704320" cy="86563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812800"/>
            <a:ext cx="9875520" cy="180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743200"/>
            <a:ext cx="9872871" cy="53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8298440"/>
            <a:ext cx="23290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8298440"/>
            <a:ext cx="47177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8298440"/>
            <a:ext cx="170621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9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SzPct val="80000"/>
        <a:buFont typeface="Corbel" pitchFamily="34" charset="0"/>
        <a:buChar char="•"/>
        <a:defRPr sz="2667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26796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5pPr>
      <a:lvl6pPr marL="146663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3329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7pPr>
      <a:lvl8pPr marL="199995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8pPr>
      <a:lvl9pPr marL="226661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9388" y="1056904"/>
            <a:ext cx="11364686" cy="25545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«Драматург, сложной комедийной мысли»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 105 -летию со дня </a:t>
            </a:r>
            <a:r>
              <a:rPr lang="ru-RU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Народного 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 Беларуси 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Андрея Егоровича </a:t>
            </a:r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Макаёнка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47" y="4904509"/>
            <a:ext cx="2150670" cy="3218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594" y="4987636"/>
            <a:ext cx="4268797" cy="3135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668" y="4904508"/>
            <a:ext cx="2602975" cy="3218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69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3761" y="498764"/>
            <a:ext cx="1147156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3"/>
                </a:solidFill>
              </a:rPr>
              <a:t>	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Любовью публики пользовались пьесы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0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Трыбунал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», «Таблетку </a:t>
            </a:r>
            <a:r>
              <a:rPr lang="ru-RU" sz="20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пад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язык», «Святая </a:t>
            </a:r>
            <a:r>
              <a:rPr lang="ru-RU" sz="20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прастата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и прочие.</a:t>
            </a:r>
          </a:p>
          <a:p>
            <a:pPr algn="just"/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Работал </a:t>
            </a:r>
            <a:r>
              <a:rPr lang="ru-RU" sz="20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и на телевидении. Автор нескольких киносценариев –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«Счастье надо беречь»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(по мотивам повести А. Кулаковского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«Невестка»,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1958),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“Кондрат Крапива”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(документальный, 1961),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«Рогатый бастион»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(экранизация пьесы А. </a:t>
            </a:r>
            <a:r>
              <a:rPr lang="ru-RU" sz="20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Макаенка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«Лявониха на орбите»,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1964),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«После ярмарки»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(по мотивам пьесы Янки Купалы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0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Павлинка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»,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1972) и др.</a:t>
            </a:r>
          </a:p>
          <a:p>
            <a:pPr algn="just"/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Перевел на белорусский язык пьесы Зорина “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Добряки”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, Думбадзе и </a:t>
            </a:r>
            <a:r>
              <a:rPr lang="ru-RU" sz="20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Лоркипанидзе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“Я, бабуся, </a:t>
            </a:r>
            <a:r>
              <a:rPr lang="ru-RU" sz="20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Илико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и Илларион”, Симонова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“Четвертый”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и другие.</a:t>
            </a:r>
          </a:p>
          <a:p>
            <a:pPr algn="just"/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1987-1990 годах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выпущено собрание сочинений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Андрея </a:t>
            </a:r>
            <a:r>
              <a:rPr lang="ru-RU" sz="20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Макаёнка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5 томах</a:t>
            </a:r>
            <a:r>
              <a:rPr lang="ru-RU" sz="20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3372592"/>
            <a:ext cx="3895106" cy="292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007" y="3621975"/>
            <a:ext cx="2375066" cy="3289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584" y="3620625"/>
            <a:ext cx="4057134" cy="3046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403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6" y="237506"/>
            <a:ext cx="11744696" cy="86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9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" y="154379"/>
            <a:ext cx="11792198" cy="87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1" y="213755"/>
            <a:ext cx="11780321" cy="87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6270" y="712519"/>
            <a:ext cx="840773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Пьесы:</a:t>
            </a:r>
          </a:p>
          <a:p>
            <a:endParaRPr lang="ru-RU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“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Зацюканы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апостал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“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Трыбунал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“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Лявоніха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на 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арбіце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“Таблетку 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пад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язык”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“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Пагарэльцы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“На </a:t>
            </a:r>
            <a:r>
              <a:rPr lang="ru-RU" sz="4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досвітку</a:t>
            </a:r>
            <a:r>
              <a:rPr lang="ru-RU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”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80011"/>
            <a:ext cx="2185059" cy="3218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305" y="975137"/>
            <a:ext cx="2066306" cy="227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702629"/>
            <a:ext cx="2029195" cy="294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305" y="3833998"/>
            <a:ext cx="1859164" cy="284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957" y="5593675"/>
            <a:ext cx="1755017" cy="268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70" y="6341684"/>
            <a:ext cx="3551739" cy="213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2383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6" y="630815"/>
            <a:ext cx="5132799" cy="7729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945" y="630815"/>
            <a:ext cx="5959343" cy="77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665018"/>
            <a:ext cx="10675917" cy="77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60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2539" y="570016"/>
            <a:ext cx="9547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Награды и память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1891" y="1484417"/>
            <a:ext cx="11103428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Орден Октябрьской революции (1980), Орден Трудового Красного Знамени (1970), Орден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«Знак Почета»,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литературная премия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им.Янки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Купалы за комедию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Лявоніха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арбіце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(1962), государственная премия Белорусской ССР имени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Якуба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Коласа за трагикомедию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Трыбунал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и комедию-репортаж «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Таблетку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пад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язык»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(1974).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Именем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Макаёнка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названы улицы в Минске и Гомеле. Гродненская центральная библиотека также носит имя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А.Макаёнка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На родине драматурга его имя носит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Журавичская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средняя школа. Там же размещен музей писателя. В Журавичах писателю установлен памятник.</a:t>
            </a:r>
          </a:p>
          <a:p>
            <a:pPr algn="just"/>
            <a:endParaRPr lang="ru-RU" sz="2400" b="1" dirty="0">
              <a:ln/>
              <a:solidFill>
                <a:schemeClr val="accent3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06" y="4900737"/>
            <a:ext cx="2628405" cy="350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3610098" y="3325507"/>
            <a:ext cx="349134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  <a:p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  <a:p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  Памятник </a:t>
            </a:r>
            <a:r>
              <a:rPr lang="ru-RU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А.Макаенку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 на его могиле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219" y="4900737"/>
            <a:ext cx="4467100" cy="297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32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6" y="213756"/>
            <a:ext cx="11756571" cy="87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42504"/>
            <a:ext cx="11946576" cy="89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139" y="712520"/>
            <a:ext cx="11305309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3"/>
                </a:solidFill>
              </a:rPr>
              <a:t>	</a:t>
            </a:r>
            <a:r>
              <a:rPr lang="ru-RU" sz="22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Андрей Егорович </a:t>
            </a:r>
            <a:r>
              <a:rPr lang="ru-RU" sz="2200" b="1" i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Макаёнок</a:t>
            </a:r>
            <a:r>
              <a:rPr lang="ru-RU" sz="22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родился </a:t>
            </a:r>
            <a:r>
              <a:rPr lang="ru-RU" sz="22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1920 г. в деревне </a:t>
            </a:r>
            <a:r>
              <a:rPr lang="ru-RU" sz="2200" b="1" i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Борхов</a:t>
            </a:r>
            <a:r>
              <a:rPr lang="ru-RU" sz="22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Гомельской области </a:t>
            </a:r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обычной крестьянской семье. Его отец был одним из первых в районе, кто стал заниматься организацией колхозов.</a:t>
            </a:r>
          </a:p>
          <a:p>
            <a:pPr algn="just"/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</a:t>
            </a:r>
            <a:r>
              <a:rPr lang="ru-RU" sz="22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1927 </a:t>
            </a:r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Андрей поступил в </a:t>
            </a:r>
            <a:r>
              <a:rPr lang="ru-RU" sz="2200" b="1" i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Борховскую</a:t>
            </a:r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начальную школу, а позже продолжил учиться в </a:t>
            </a:r>
            <a:r>
              <a:rPr lang="ru-RU" sz="2200" b="1" i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Журавичской</a:t>
            </a:r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средней школе, которую закончил </a:t>
            </a:r>
            <a:r>
              <a:rPr lang="ru-RU" sz="22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1938 году.</a:t>
            </a:r>
          </a:p>
          <a:p>
            <a:pPr algn="just"/>
            <a:r>
              <a:rPr lang="ru-RU" sz="22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Следует сказать, что отец будущего писателя был очень строгим и с юного возраста заставлял сына работать. Андрей уже с раннего детства занимался выпасом свиней. Чтобы успевать учиться, он чередовал трудодни со своим братом Иваном и в школу приходил через день. Но, несмотря на это, он был одним из лучших в классе. Кроме учебы увлекался рисованием, резьбой по дереву, лепкой из глины.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4" y="4060796"/>
            <a:ext cx="3871356" cy="2585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335" y="4060796"/>
            <a:ext cx="3835729" cy="2779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63883" y="4868319"/>
            <a:ext cx="2493819" cy="3088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3212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3" y="409771"/>
            <a:ext cx="2564883" cy="3556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122" y="509895"/>
            <a:ext cx="2585234" cy="380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72540" y="5915214"/>
            <a:ext cx="928650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«Драматург, сложной комедийной мысли»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471" y="1099527"/>
            <a:ext cx="2600544" cy="3723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15" y="1805049"/>
            <a:ext cx="3666197" cy="3404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472538" y="7328503"/>
            <a:ext cx="9286505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Андрей Егорович </a:t>
            </a:r>
            <a:r>
              <a:rPr lang="ru-RU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Макаёнок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4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3761" y="546265"/>
            <a:ext cx="11447813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3"/>
                </a:solidFill>
              </a:rPr>
              <a:t>	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Отец хоть и был строг с детьми, но старался поддерживать их увлечения и после окончания семилетки помог сыну поступить в Рогачевский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педтехникум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. Но там будущий драматург проучился всего несколько месяцев, после чего был вынужден вернуться домой. В Рогачеве ему попросту негде было жить, а денег у родителей не было.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После школы поступил в военное училище. Но быстро разочаровался в выбранном поприще и забрал документы.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1939 году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по конкурсу не смог пройти во Всесоюзный государственный институт кинематографии. В этом же году мобилизован в красную армию и первое время служил в Грузии и Азербайджане. Был политруком роты.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95" y="3847605"/>
            <a:ext cx="2533423" cy="3230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122" y="3593253"/>
            <a:ext cx="2446316" cy="3068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422" y="3942608"/>
            <a:ext cx="2470067" cy="345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02" y="4488874"/>
            <a:ext cx="2442335" cy="358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678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260" y="581891"/>
            <a:ext cx="11435937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3"/>
                </a:solidFill>
              </a:rPr>
              <a:t>	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Во время войны участвовал в иранской операции (советско-английская операция по оккупации Ирана), воевал на Северном Кавказе, участвовал в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Керченско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-Феодосийском десанте в Крыму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1942 году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, где получил тяжелое ранение. Врачи хотели ампутировать ему ноги, но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наотрез отказался от этого. Ему пришлось перенести несколько сложнейших операций и по состоянию здоровья будущий писатель был демобилизован. А в его ступнях до конца жизни оставалось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13 осколков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от немецкой мины, которые не давали о себе забыть – ноги драматурга постоянно болели.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1942-1943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работал военруком в одном из сел Грузии, учил детей.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конце 1943 года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вернулся в освобожденное от немецких захватчиков село Журавичи. Там уцелел его родной дом, но отец писателя был расстрелян нацистами за связь с партизанами.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91" y="4572001"/>
            <a:ext cx="3610098" cy="2729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606" y="4488874"/>
            <a:ext cx="3647713" cy="2812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758" y="4619504"/>
            <a:ext cx="2600697" cy="360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335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6260" y="546265"/>
            <a:ext cx="11566566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В Беларуси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работал на комсомольских и партийных должностях, которых за недлительный период сменил очень много: секретарь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Журавичского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районного комитета комсомола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(1944)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, секретарь Гродненского городского комитета комсомола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(1945),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заведующий партийным кабинетом Могилевского железнодорожного узла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(1945-1946),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помощник секретаря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Журавичского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райкома партии (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1946-1947).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1947 году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поступил в Республиканскую партийную школу при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ЦК КПБ,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которую окончил в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1949 году.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После этого был направлен на работу в журнал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Вожык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»,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где занимал должность заведующего отделом прозы.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1966 году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 составе делегации БССР принимал участие в работе XX Генеральной ассамблеи ООН.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47" y="4503715"/>
            <a:ext cx="4623460" cy="2847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43" y="4503716"/>
            <a:ext cx="4037610" cy="297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297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887" y="570016"/>
            <a:ext cx="1128155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1966-1978 годах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был главным редактором литературного журнала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«Неман».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Именно в этот период журнал пережил свой настоящий расцвет и пользовался большой популярностью у читателей.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 1971-1982 годах Андрей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был депутатом Верховного совета БССР.</a:t>
            </a:r>
          </a:p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Умер 16 ноября 1982 года.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Похоронен на Восточном кладбище в Минске.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7" y="2758602"/>
            <a:ext cx="4152736" cy="2335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257" y="2758602"/>
            <a:ext cx="2398818" cy="3503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709" y="3633202"/>
            <a:ext cx="4130402" cy="3835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966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4" y="581891"/>
            <a:ext cx="11305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Творчество Андрея </a:t>
            </a:r>
            <a:r>
              <a:rPr lang="ru-RU" sz="6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Макаёнка</a:t>
            </a:r>
            <a:endParaRPr lang="ru-RU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513" y="1840675"/>
            <a:ext cx="11305309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4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Писать </a:t>
            </a:r>
            <a:r>
              <a:rPr lang="ru-RU" sz="2400" b="1" i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4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начал еще в школе. В основном это были различные зарисовки и даже стихотворения. Но они нигде не публиковались, либо публикации не смогли сохраниться до наших дней. В то время, и много позже большое влияние на </a:t>
            </a:r>
            <a:r>
              <a:rPr lang="ru-RU" sz="2400" b="1" i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Макаёнка</a:t>
            </a:r>
            <a:r>
              <a:rPr lang="ru-RU" sz="24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оказало творчество другого народного писателя – Кондрата Крапивы. Это влияние можно проследить в поздних произведениях драматурга.</a:t>
            </a:r>
          </a:p>
          <a:p>
            <a:pPr algn="just"/>
            <a:r>
              <a:rPr lang="ru-RU" sz="24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Во время войны вел полевой дневник, в котором делал различные зарисовки.</a:t>
            </a:r>
          </a:p>
          <a:p>
            <a:pPr algn="just"/>
            <a:r>
              <a:rPr lang="ru-RU" sz="24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Печататься начал </a:t>
            </a:r>
            <a:r>
              <a:rPr lang="ru-RU" sz="2400" b="1" i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с 1946 года. </a:t>
            </a:r>
            <a:r>
              <a:rPr lang="ru-RU" sz="24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Сначала писал фельетоны, зарисовки, эссе.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761452"/>
            <a:ext cx="3716976" cy="2660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620" y="4518331"/>
            <a:ext cx="2648196" cy="324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131" y="4618948"/>
            <a:ext cx="2525742" cy="3753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742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139" y="380010"/>
            <a:ext cx="1113905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Первая пьеса –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«Добра,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калі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добра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канчаецца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написана в 1946 году и тогда же опубликована в газете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Чырвоная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змена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. После войны новой литературы было очень мало и Андрей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решил сам попробовать себя на этом поприще. Пьеса была написана, когда драматург работал в Гродно и была встречена одобрением, отмечена дипломом и премией на республиканском конкурсе, учрежденном управлением по делам искусства и культуры БССР.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8139" y="2319002"/>
            <a:ext cx="11139055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В конце 40-х познакомился с другим Народным писателем Беларуси – 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Иваном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Шамякиным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. Они подружились и поддерживали связь друг с другом до конца жизни.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3138" y="3149999"/>
            <a:ext cx="11234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Первой по-настоящему серьезной работой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Макаёнка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стала пьеса “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На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досвітку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”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по которой в 1951 году в театре </a:t>
            </a:r>
            <a:r>
              <a:rPr lang="ru-RU" sz="24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им.Я.Купалы</a:t>
            </a:r>
            <a:r>
              <a:rPr lang="ru-RU" sz="24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был поставлен спектакль. В ней рассказывается о борьбе французских рабочих за свои права. И хотя постановка пользовалась популярностью у минчан, самому драматургу она не нравилась.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39" y="4833257"/>
            <a:ext cx="2956956" cy="2445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95" y="4670302"/>
            <a:ext cx="4432712" cy="298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930" y="5550656"/>
            <a:ext cx="3819309" cy="2547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415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7512" y="475013"/>
            <a:ext cx="11530939" cy="39857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3"/>
                </a:solidFill>
              </a:rPr>
              <a:t>	</a:t>
            </a:r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А вот произведением, которое сделало драматурга знаменитым, стала пьеса “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Выбачайце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калі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ласка!” (1953).</a:t>
            </a:r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Она была посвящена сельскому хозяйству, но написана в форме сатиры. В юмористической форме </a:t>
            </a:r>
            <a:r>
              <a:rPr lang="ru-RU" sz="23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раскрыл все бюрократические и административные недостатки руководителей сельскими хозяйствами. Пьеса была популярна не только в БССР. Ее перепечатал московский журнал “Театр”, и она была поставлена в Москве на сцене театра Советской Армии. Очень высоко эту пьесу оценило одно из самых авторитетных изданий о литературе в СССР – “Литературная газета”. Всего же этот спектакль был поставлен более чем в 200 театрах.</a:t>
            </a:r>
          </a:p>
          <a:p>
            <a:pPr algn="just"/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	Затем </a:t>
            </a:r>
            <a:r>
              <a:rPr lang="ru-RU" sz="2300" b="1" dirty="0" err="1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Макаёнок</a:t>
            </a:r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 создал еще две комедии 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(“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Каб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людзі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журыліся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” (1959) и “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Лявоніха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арбіце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” (1961)</a:t>
            </a:r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), после чего взял долгий творческий перерыв. И лишь в 1969 году появляется его политический памфлет 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“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Зацюканы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300" b="1" dirty="0" err="1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апостал</a:t>
            </a:r>
            <a:r>
              <a:rPr lang="ru-RU" sz="2300" b="1" dirty="0">
                <a:ln/>
                <a:solidFill>
                  <a:srgbClr val="FF0000"/>
                </a:solidFill>
                <a:latin typeface="Monotype Corsiva" panose="03010101010201010101" pitchFamily="66" charset="0"/>
              </a:rPr>
              <a:t>”, </a:t>
            </a:r>
            <a:r>
              <a:rPr lang="ru-RU" sz="23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который стал настоящим прорывом в белорусской драматургии. С тех пор он практически беспрерывно идет в наших театрах.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3" y="4807650"/>
            <a:ext cx="3811979" cy="2685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043" y="4227616"/>
            <a:ext cx="3582531" cy="2719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625" y="5272700"/>
            <a:ext cx="3566415" cy="252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4897242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1021</TotalTime>
  <Words>1252</Words>
  <Application>Microsoft Office PowerPoint</Application>
  <PresentationFormat>Произвольный</PresentationFormat>
  <Paragraphs>50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Corbel</vt:lpstr>
      <vt:lpstr>Monotype Corsiva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Лоскутов Андрей</cp:lastModifiedBy>
  <cp:revision>72</cp:revision>
  <dcterms:created xsi:type="dcterms:W3CDTF">2018-08-09T10:05:14Z</dcterms:created>
  <dcterms:modified xsi:type="dcterms:W3CDTF">2025-11-10T07:56:07Z</dcterms:modified>
</cp:coreProperties>
</file>