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7" r:id="rId5"/>
    <p:sldId id="259" r:id="rId6"/>
    <p:sldId id="263" r:id="rId7"/>
    <p:sldId id="261" r:id="rId8"/>
    <p:sldId id="260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3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3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8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1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7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8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8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1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1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E8D6-0E65-4821-A2A9-2D8DD1091FE4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72B3-5704-4F95-B838-18CFE6A0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D2912-1357-0A5B-57BC-72078B387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F3560-A7D8-E2BE-3218-1ABD271D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1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8770" y="1716748"/>
            <a:ext cx="5384799" cy="127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latin typeface="Bahnschrift" panose="020B0502040204020203" pitchFamily="34" charset="0"/>
              </a:rPr>
              <a:t>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Рабі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нечаканае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рабі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як не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бывае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рабі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, як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ня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робіць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ніхто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- і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тады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пераможаш</a:t>
            </a:r>
            <a:r>
              <a:rPr lang="ru-RU" altLang="ru-RU" sz="2400" dirty="0">
                <a:latin typeface="Bahnschrift" panose="020B0502040204020203" pitchFamily="34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69" y="1324862"/>
            <a:ext cx="5667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86" y="2569028"/>
            <a:ext cx="748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7200" b="1" dirty="0">
                <a:latin typeface="Bahnschrift" panose="020B0502040204020203" pitchFamily="34" charset="0"/>
              </a:rPr>
              <a:t>Дзякуй  за ўвагу! </a:t>
            </a:r>
            <a:endParaRPr lang="ru-RU" sz="7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9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9" y="419040"/>
            <a:ext cx="4572000" cy="5781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8" b="973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905">
            <a:off x="7845722" y="3292977"/>
            <a:ext cx="5454603" cy="3381854"/>
          </a:xfrm>
          <a:prstGeom prst="rect">
            <a:avLst/>
          </a:prstGeom>
          <a:effectLst>
            <a:outerShdw blurRad="901700" dist="228600" dir="8700000" sx="88000" sy="88000" algn="ctr" rotWithShape="0">
              <a:srgbClr val="000000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71885" y="419040"/>
            <a:ext cx="5631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Bahnschrift" panose="020B0502040204020203" pitchFamily="34" charset="0"/>
              </a:rPr>
              <a:t>Уладзімір</a:t>
            </a:r>
            <a:r>
              <a:rPr lang="ru-RU" sz="2800" b="1" dirty="0">
                <a:latin typeface="Bahnschrift" panose="020B0502040204020203" pitchFamily="34" charset="0"/>
              </a:rPr>
              <a:t> </a:t>
            </a:r>
            <a:r>
              <a:rPr lang="ru-RU" sz="2800" b="1" dirty="0" err="1">
                <a:latin typeface="Bahnschrift" panose="020B0502040204020203" pitchFamily="34" charset="0"/>
              </a:rPr>
              <a:t>Сямёнавіч</a:t>
            </a:r>
            <a:r>
              <a:rPr lang="ru-RU" sz="2800" b="1" dirty="0">
                <a:latin typeface="Bahnschrift" panose="020B0502040204020203" pitchFamily="34" charset="0"/>
              </a:rPr>
              <a:t> </a:t>
            </a:r>
            <a:r>
              <a:rPr lang="ru-RU" sz="2800" b="1" dirty="0" err="1">
                <a:latin typeface="Bahnschrift" panose="020B0502040204020203" pitchFamily="34" charset="0"/>
              </a:rPr>
              <a:t>Караткевіч</a:t>
            </a:r>
            <a:endParaRPr lang="ru-RU" sz="2800" b="1" dirty="0">
              <a:latin typeface="Bahnschrift" panose="020B0502040204020203" pitchFamily="34" charset="0"/>
            </a:endParaRPr>
          </a:p>
          <a:p>
            <a:endParaRPr lang="ru-RU" sz="2800" b="1" dirty="0">
              <a:latin typeface="Bahnschrift" panose="020B0502040204020203" pitchFamily="34" charset="0"/>
            </a:endParaRPr>
          </a:p>
          <a:p>
            <a:r>
              <a:rPr lang="ru-RU" sz="2000" dirty="0" err="1">
                <a:latin typeface="Bahnschrift" panose="020B0502040204020203" pitchFamily="34" charset="0"/>
              </a:rPr>
              <a:t>Беларускі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савецкі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пісьменнік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паэт</a:t>
            </a:r>
            <a:r>
              <a:rPr lang="ru-RU" sz="2000" dirty="0">
                <a:latin typeface="Bahnschrift" panose="020B0502040204020203" pitchFamily="34" charset="0"/>
              </a:rPr>
              <a:t>, драматург, </a:t>
            </a:r>
            <a:r>
              <a:rPr lang="ru-RU" sz="2000" dirty="0" err="1">
                <a:latin typeface="Bahnschrift" panose="020B0502040204020203" pitchFamily="34" charset="0"/>
              </a:rPr>
              <a:t>сцэнарыст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публіцыст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класік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беларускай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літаратуры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З'яўляецца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адной</a:t>
            </a:r>
            <a:r>
              <a:rPr lang="ru-RU" sz="2000" dirty="0">
                <a:latin typeface="Bahnschrift" panose="020B0502040204020203" pitchFamily="34" charset="0"/>
              </a:rPr>
              <a:t> з </a:t>
            </a:r>
            <a:r>
              <a:rPr lang="ru-RU" sz="2000" dirty="0" err="1">
                <a:latin typeface="Bahnschrift" panose="020B0502040204020203" pitchFamily="34" charset="0"/>
              </a:rPr>
              <a:t>найбольш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яркіх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фігур</a:t>
            </a:r>
            <a:r>
              <a:rPr lang="ru-RU" sz="2000" dirty="0">
                <a:latin typeface="Bahnschrift" panose="020B0502040204020203" pitchFamily="34" charset="0"/>
              </a:rPr>
              <a:t> у </a:t>
            </a:r>
            <a:r>
              <a:rPr lang="ru-RU" sz="2000" dirty="0" err="1">
                <a:latin typeface="Bahnschrift" panose="020B0502040204020203" pitchFamily="34" charset="0"/>
              </a:rPr>
              <a:t>беларускай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літаратуры</a:t>
            </a:r>
            <a:r>
              <a:rPr lang="ru-RU" sz="2000" dirty="0">
                <a:latin typeface="Bahnschrift" panose="020B0502040204020203" pitchFamily="34" charset="0"/>
              </a:rPr>
              <a:t> XX </a:t>
            </a:r>
            <a:r>
              <a:rPr lang="ru-RU" sz="2000" dirty="0" err="1">
                <a:latin typeface="Bahnschrift" panose="020B0502040204020203" pitchFamily="34" charset="0"/>
              </a:rPr>
              <a:t>стагоддзя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Стаў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першым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беларускім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пісьменнікам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якія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звярнуліся</a:t>
            </a:r>
            <a:r>
              <a:rPr lang="ru-RU" sz="2000" dirty="0">
                <a:latin typeface="Bahnschrift" panose="020B0502040204020203" pitchFamily="34" charset="0"/>
              </a:rPr>
              <a:t> да жанру </a:t>
            </a:r>
            <a:r>
              <a:rPr lang="ru-RU" sz="2000" dirty="0" err="1">
                <a:latin typeface="Bahnschrift" panose="020B0502040204020203" pitchFamily="34" charset="0"/>
              </a:rPr>
              <a:t>гістарычнага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дэтэктыва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1885" y="3527583"/>
            <a:ext cx="3497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Яго </a:t>
            </a:r>
            <a:r>
              <a:rPr lang="ru-RU" sz="2000" dirty="0" err="1">
                <a:latin typeface="Bahnschrift" panose="020B0502040204020203" pitchFamily="34" charset="0"/>
              </a:rPr>
              <a:t>творы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спалучаюць</a:t>
            </a:r>
            <a:r>
              <a:rPr lang="ru-RU" sz="2000" dirty="0">
                <a:latin typeface="Bahnschrift" panose="020B0502040204020203" pitchFamily="34" charset="0"/>
              </a:rPr>
              <a:t> у </a:t>
            </a:r>
            <a:r>
              <a:rPr lang="ru-RU" sz="2000" dirty="0" err="1">
                <a:latin typeface="Bahnschrift" panose="020B0502040204020203" pitchFamily="34" charset="0"/>
              </a:rPr>
              <a:t>сабе</a:t>
            </a:r>
            <a:r>
              <a:rPr lang="ru-RU" sz="2000" dirty="0">
                <a:latin typeface="Bahnschrift" panose="020B0502040204020203" pitchFamily="34" charset="0"/>
              </a:rPr>
              <a:t> высокую </a:t>
            </a:r>
            <a:r>
              <a:rPr lang="ru-RU" sz="2000" dirty="0" err="1">
                <a:latin typeface="Bahnschrift" panose="020B0502040204020203" pitchFamily="34" charset="0"/>
              </a:rPr>
              <a:t>мастацкую</a:t>
            </a:r>
            <a:r>
              <a:rPr lang="ru-RU" sz="2000" dirty="0">
                <a:latin typeface="Bahnschrift" panose="020B0502040204020203" pitchFamily="34" charset="0"/>
              </a:rPr>
              <a:t> культуру, </a:t>
            </a:r>
            <a:r>
              <a:rPr lang="ru-RU" sz="2000" dirty="0" err="1">
                <a:latin typeface="Bahnschrift" panose="020B0502040204020203" pitchFamily="34" charset="0"/>
              </a:rPr>
              <a:t>патрыятычнасць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рамантызм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гуманістычную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накіраванасць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2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7" y="377656"/>
            <a:ext cx="6270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Нарадзіўся</a:t>
            </a:r>
            <a:r>
              <a:rPr lang="ru-RU" sz="2000" dirty="0">
                <a:latin typeface="Bahnschrift" panose="020B0502040204020203" pitchFamily="34" charset="0"/>
              </a:rPr>
              <a:t> 26 ноября 1930 года ў г. Орша </a:t>
            </a:r>
            <a:r>
              <a:rPr lang="ru-RU" sz="2000" dirty="0" err="1">
                <a:latin typeface="Bahnschrift" panose="020B0502040204020203" pitchFamily="34" charset="0"/>
              </a:rPr>
              <a:t>Віцебскай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вобласці</a:t>
            </a:r>
            <a:r>
              <a:rPr lang="ru-RU" sz="2000" dirty="0">
                <a:latin typeface="Bahnschrift" panose="020B0502040204020203" pitchFamily="34" charset="0"/>
              </a:rPr>
              <a:t> ў  </a:t>
            </a:r>
            <a:r>
              <a:rPr lang="ru-RU" sz="2000" dirty="0" err="1">
                <a:latin typeface="Bahnschrift" panose="020B0502040204020203" pitchFamily="34" charset="0"/>
              </a:rPr>
              <a:t>інтэлігентнай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сям'і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У час </a:t>
            </a:r>
            <a:r>
              <a:rPr lang="ru-RU" sz="2000" dirty="0" err="1">
                <a:latin typeface="Bahnschrift" panose="020B0502040204020203" pitchFamily="34" charset="0"/>
              </a:rPr>
              <a:t>Вялікай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айчыннай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вайны</a:t>
            </a:r>
            <a:r>
              <a:rPr lang="ru-RU" sz="2000" dirty="0">
                <a:latin typeface="Bahnschrift" panose="020B0502040204020203" pitchFamily="34" charset="0"/>
              </a:rPr>
              <a:t> з </a:t>
            </a:r>
            <a:r>
              <a:rPr lang="ru-RU" sz="2000" dirty="0" err="1">
                <a:latin typeface="Bahnschrift" panose="020B0502040204020203" pitchFamily="34" charset="0"/>
              </a:rPr>
              <a:t>сям'ёй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знаходзіўся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эвакуацыі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Пермскай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вобласці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пасля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Арэнбургу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У 1944 </a:t>
            </a:r>
            <a:r>
              <a:rPr lang="ru-RU" sz="2000" dirty="0" err="1">
                <a:latin typeface="Bahnschrift" panose="020B0502040204020203" pitchFamily="34" charset="0"/>
              </a:rPr>
              <a:t>годзе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Уладзімір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Караткевіч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вярнуўся</a:t>
            </a:r>
            <a:r>
              <a:rPr lang="ru-RU" sz="2000" dirty="0">
                <a:latin typeface="Bahnschrift" panose="020B0502040204020203" pitchFamily="34" charset="0"/>
              </a:rPr>
              <a:t> ў Оршу, </a:t>
            </a:r>
            <a:r>
              <a:rPr lang="ru-RU" sz="2000" dirty="0" err="1">
                <a:latin typeface="Bahnschrift" panose="020B0502040204020203" pitchFamily="34" charset="0"/>
              </a:rPr>
              <a:t>дзе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атрымаў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сярэднюю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адукацыю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У 1949-1954 гадах </a:t>
            </a:r>
            <a:r>
              <a:rPr lang="ru-RU" sz="2000" dirty="0" err="1">
                <a:latin typeface="Bahnschrift" panose="020B0502040204020203" pitchFamily="34" charset="0"/>
              </a:rPr>
              <a:t>вучыўся</a:t>
            </a:r>
            <a:r>
              <a:rPr lang="ru-RU" sz="2000" dirty="0">
                <a:latin typeface="Bahnschrift" panose="020B0502040204020203" pitchFamily="34" charset="0"/>
              </a:rPr>
              <a:t> на </a:t>
            </a:r>
            <a:r>
              <a:rPr lang="ru-RU" sz="2000" dirty="0" err="1">
                <a:latin typeface="Bahnschrift" panose="020B0502040204020203" pitchFamily="34" charset="0"/>
              </a:rPr>
              <a:t>філалагічным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факультэце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Кіеўскага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дзяржаўнага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універсітэта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Затым</a:t>
            </a:r>
            <a:r>
              <a:rPr lang="ru-RU" sz="2000" dirty="0">
                <a:latin typeface="Bahnschrift" panose="020B0502040204020203" pitchFamily="34" charset="0"/>
              </a:rPr>
              <a:t> у </a:t>
            </a:r>
            <a:r>
              <a:rPr lang="ru-RU" sz="2000" dirty="0" err="1">
                <a:latin typeface="Bahnschrift" panose="020B0502040204020203" pitchFamily="34" charset="0"/>
              </a:rPr>
              <a:t>ім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жа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скончыў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аспірантуру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</a:p>
          <a:p>
            <a:endParaRPr lang="ru-RU" sz="2000" dirty="0">
              <a:latin typeface="Bahnschrift" panose="020B0502040204020203" pitchFamily="34" charset="0"/>
            </a:endParaRPr>
          </a:p>
          <a:p>
            <a:r>
              <a:rPr lang="ru-RU" sz="2000" dirty="0" err="1">
                <a:latin typeface="Bahnschrift" panose="020B0502040204020203" pitchFamily="34" charset="0"/>
              </a:rPr>
              <a:t>Працаваў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настаўнікам</a:t>
            </a:r>
            <a:r>
              <a:rPr lang="ru-RU" sz="2000" dirty="0">
                <a:latin typeface="Bahnschrift" panose="020B0502040204020203" pitchFamily="34" charset="0"/>
              </a:rPr>
              <a:t> у </a:t>
            </a:r>
            <a:r>
              <a:rPr lang="ru-RU" sz="2000" dirty="0" err="1">
                <a:latin typeface="Bahnschrift" panose="020B0502040204020203" pitchFamily="34" charset="0"/>
              </a:rPr>
              <a:t>сельскай</a:t>
            </a:r>
            <a:r>
              <a:rPr lang="ru-RU" sz="2000" dirty="0">
                <a:latin typeface="Bahnschrift" panose="020B0502040204020203" pitchFamily="34" charset="0"/>
              </a:rPr>
              <a:t> школе ў </a:t>
            </a:r>
            <a:r>
              <a:rPr lang="ru-RU" sz="2000" dirty="0" err="1">
                <a:latin typeface="Bahnschrift" panose="020B0502040204020203" pitchFamily="34" charset="0"/>
              </a:rPr>
              <a:t>Кіеўскай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вобласці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Украіны</a:t>
            </a:r>
            <a:r>
              <a:rPr lang="ru-RU" sz="2000" dirty="0">
                <a:latin typeface="Bahnschrift" panose="020B0502040204020203" pitchFamily="34" charset="0"/>
              </a:rPr>
              <a:t>, а </a:t>
            </a:r>
            <a:r>
              <a:rPr lang="ru-RU" sz="2000" dirty="0" err="1">
                <a:latin typeface="Bahnschrift" panose="020B0502040204020203" pitchFamily="34" charset="0"/>
              </a:rPr>
              <a:t>затым</a:t>
            </a:r>
            <a:r>
              <a:rPr lang="ru-RU" sz="2000" dirty="0">
                <a:latin typeface="Bahnschrift" panose="020B0502040204020203" pitchFamily="34" charset="0"/>
              </a:rPr>
              <a:t> у родным </a:t>
            </a:r>
            <a:r>
              <a:rPr lang="ru-RU" sz="2000" dirty="0" err="1">
                <a:latin typeface="Bahnschrift" panose="020B0502040204020203" pitchFamily="34" charset="0"/>
              </a:rPr>
              <a:t>горадзе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Оршы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Пазней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вучыўся</a:t>
            </a:r>
            <a:r>
              <a:rPr lang="ru-RU" sz="2000" dirty="0">
                <a:latin typeface="Bahnschrift" panose="020B0502040204020203" pitchFamily="34" charset="0"/>
              </a:rPr>
              <a:t> на </a:t>
            </a:r>
            <a:r>
              <a:rPr lang="ru-RU" sz="2000" dirty="0" err="1">
                <a:latin typeface="Bahnschrift" panose="020B0502040204020203" pitchFamily="34" charset="0"/>
              </a:rPr>
              <a:t>Вышэйшых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літаратурных</a:t>
            </a:r>
            <a:r>
              <a:rPr lang="ru-RU" sz="2000" dirty="0">
                <a:latin typeface="Bahnschrift" panose="020B0502040204020203" pitchFamily="34" charset="0"/>
              </a:rPr>
              <a:t> курсах (1960) і </a:t>
            </a:r>
            <a:r>
              <a:rPr lang="ru-RU" sz="2000" dirty="0" err="1">
                <a:latin typeface="Bahnschrift" panose="020B0502040204020203" pitchFamily="34" charset="0"/>
              </a:rPr>
              <a:t>інстытуце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кінематаграфіі</a:t>
            </a:r>
            <a:r>
              <a:rPr lang="ru-RU" sz="2000" dirty="0">
                <a:latin typeface="Bahnschrift" panose="020B0502040204020203" pitchFamily="34" charset="0"/>
              </a:rPr>
              <a:t> (</a:t>
            </a:r>
            <a:r>
              <a:rPr lang="ru-RU" sz="2000" dirty="0" err="1">
                <a:latin typeface="Bahnschrift" panose="020B0502040204020203" pitchFamily="34" charset="0"/>
              </a:rPr>
              <a:t>цяпер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Расійскі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дзяржаўны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інстытут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кінематаграфіі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ім</a:t>
            </a:r>
            <a:r>
              <a:rPr lang="ru-RU" sz="2000" dirty="0">
                <a:latin typeface="Bahnschrift" panose="020B0502040204020203" pitchFamily="34" charset="0"/>
              </a:rPr>
              <a:t>. С. А. </a:t>
            </a:r>
            <a:r>
              <a:rPr lang="ru-RU" sz="2000" dirty="0" err="1">
                <a:latin typeface="Bahnschrift" panose="020B0502040204020203" pitchFamily="34" charset="0"/>
              </a:rPr>
              <a:t>Герасімава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Маскве</a:t>
            </a:r>
            <a:r>
              <a:rPr lang="ru-RU" sz="2000" dirty="0">
                <a:latin typeface="Bahnschrift" panose="020B0502040204020203" pitchFamily="34" charset="0"/>
              </a:rPr>
              <a:t>) і </a:t>
            </a:r>
            <a:r>
              <a:rPr lang="ru-RU" sz="2000" dirty="0" err="1">
                <a:latin typeface="Bahnschrift" panose="020B0502040204020203" pitchFamily="34" charset="0"/>
              </a:rPr>
              <a:t>стаў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прафесійным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пісьменнікам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30" y="232513"/>
            <a:ext cx="4318904" cy="5994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34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18515" y="678233"/>
            <a:ext cx="53122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За </a:t>
            </a:r>
            <a:r>
              <a:rPr lang="ru-RU" sz="2000" dirty="0" err="1">
                <a:latin typeface="Bahnschrift" panose="020B0502040204020203" pitchFamily="34" charset="0"/>
              </a:rPr>
              <a:t>яго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першай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публікацыяй</a:t>
            </a:r>
            <a:r>
              <a:rPr lang="ru-RU" sz="2000" dirty="0">
                <a:latin typeface="Bahnschrift" panose="020B0502040204020203" pitchFamily="34" charset="0"/>
              </a:rPr>
              <a:t>, вершам 1951 гады, </a:t>
            </a:r>
            <a:r>
              <a:rPr lang="ru-RU" sz="2000" dirty="0" err="1">
                <a:latin typeface="Bahnschrift" panose="020B0502040204020203" pitchFamily="34" charset="0"/>
              </a:rPr>
              <a:t>рушылі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ўслед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тры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кнігі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паэзіі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Пазней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ён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стаў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празаікам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спачатку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былі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выпушчаныя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некалькі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зборнікаў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апавяданняў</a:t>
            </a:r>
            <a:r>
              <a:rPr lang="ru-RU" sz="2000" dirty="0">
                <a:latin typeface="Bahnschrift" panose="020B0502040204020203" pitchFamily="34" charset="0"/>
              </a:rPr>
              <a:t>. Да </a:t>
            </a:r>
            <a:r>
              <a:rPr lang="ru-RU" sz="2000" dirty="0" err="1">
                <a:latin typeface="Bahnschrift" panose="020B0502040204020203" pitchFamily="34" charset="0"/>
              </a:rPr>
              <a:t>ліку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яго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найбольш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папулярных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твораў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ставяцца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раман</a:t>
            </a:r>
            <a:r>
              <a:rPr lang="ru-RU" sz="2000" dirty="0"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latin typeface="Bahnschrift" panose="020B0502040204020203" pitchFamily="34" charset="0"/>
              </a:rPr>
              <a:t>Каласы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пад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сярпом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тваім</a:t>
            </a:r>
            <a:r>
              <a:rPr lang="ru-RU" sz="2000" dirty="0">
                <a:latin typeface="Bahnschrift" panose="020B0502040204020203" pitchFamily="34" charset="0"/>
              </a:rPr>
              <a:t>» (1965) і </a:t>
            </a:r>
            <a:r>
              <a:rPr lang="ru-RU" sz="2000" dirty="0" err="1">
                <a:latin typeface="Bahnschrift" panose="020B0502040204020203" pitchFamily="34" charset="0"/>
              </a:rPr>
              <a:t>аповесць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напісаная</a:t>
            </a:r>
            <a:r>
              <a:rPr lang="ru-RU" sz="2000" dirty="0">
                <a:latin typeface="Bahnschrift" panose="020B0502040204020203" pitchFamily="34" charset="0"/>
              </a:rPr>
              <a:t> ў жанры </a:t>
            </a:r>
            <a:r>
              <a:rPr lang="ru-RU" sz="2000" dirty="0" err="1">
                <a:latin typeface="Bahnschrift" panose="020B0502040204020203" pitchFamily="34" charset="0"/>
              </a:rPr>
              <a:t>гістарычнага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дэтэктыва</a:t>
            </a:r>
            <a:r>
              <a:rPr lang="ru-RU" sz="2000" dirty="0">
                <a:latin typeface="Bahnschrift" panose="020B0502040204020203" pitchFamily="34" charset="0"/>
              </a:rPr>
              <a:t>, «</a:t>
            </a:r>
            <a:r>
              <a:rPr lang="ru-RU" sz="2000" dirty="0" err="1">
                <a:latin typeface="Bahnschrift" panose="020B0502040204020203" pitchFamily="34" charset="0"/>
              </a:rPr>
              <a:t>Дзікае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паляванне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караля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Стаха</a:t>
            </a:r>
            <a:r>
              <a:rPr lang="ru-RU" sz="2000" dirty="0">
                <a:latin typeface="Bahnschrift" panose="020B0502040204020203" pitchFamily="34" charset="0"/>
              </a:rPr>
              <a:t>»(1964). </a:t>
            </a:r>
            <a:r>
              <a:rPr lang="ru-RU" sz="2000" dirty="0" err="1">
                <a:latin typeface="Bahnschrift" panose="020B0502040204020203" pitchFamily="34" charset="0"/>
              </a:rPr>
              <a:t>Караткевіч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таксама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напісаў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шэраг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п'есаў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сцэнарыяў</a:t>
            </a:r>
            <a:r>
              <a:rPr lang="ru-RU" sz="2000" dirty="0">
                <a:latin typeface="Bahnschrift" panose="020B0502040204020203" pitchFamily="34" charset="0"/>
              </a:rPr>
              <a:t> для </a:t>
            </a:r>
            <a:r>
              <a:rPr lang="ru-RU" sz="2000" dirty="0" err="1">
                <a:latin typeface="Bahnschrift" panose="020B0502040204020203" pitchFamily="34" charset="0"/>
              </a:rPr>
              <a:t>мастацкіх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фільмаў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Творчасць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Караткевіча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адрозніваецца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яркай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вобразнасцю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гістарычнай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дакладнасцю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пісьменнік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быў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узнагароджаны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некалькімі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дзяржаўнымі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літаратурнымі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прэміямі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6" y="213776"/>
            <a:ext cx="3439886" cy="5177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1" y="1766805"/>
            <a:ext cx="3042135" cy="48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287" y="793153"/>
            <a:ext cx="48622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Творчасць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Уладзіміра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Караткевіча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адрозніваецца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рамантычнай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скіраванасцю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высокай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мастацкай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культурай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патрыятычным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пафасам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гуманістычным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гучаннем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latin typeface="Bahnschrift" panose="020B0502040204020203" pitchFamily="34" charset="0"/>
              </a:rPr>
              <a:t>Пісьменнік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істотна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ўзбагаціў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беларускую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літаратуру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тэматычных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жанравых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адносінах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напоўніў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яе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інтэлектуальным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філасофскім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зместам</a:t>
            </a:r>
            <a:r>
              <a:rPr lang="ru-RU" sz="2000" dirty="0">
                <a:latin typeface="Bahnschrift" panose="020B0502040204020203" pitchFamily="34" charset="0"/>
              </a:rPr>
              <a:t>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Найбольш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вядомыя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такія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творы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аўтара</a:t>
            </a:r>
            <a:r>
              <a:rPr lang="ru-RU" sz="2000" dirty="0">
                <a:latin typeface="Bahnschrift" panose="020B0502040204020203" pitchFamily="34" charset="0"/>
              </a:rPr>
              <a:t>, як </a:t>
            </a:r>
            <a:r>
              <a:rPr lang="ru-RU" sz="2000" dirty="0" err="1">
                <a:latin typeface="Bahnschrift" panose="020B0502040204020203" pitchFamily="34" charset="0"/>
              </a:rPr>
              <a:t>аповесці</a:t>
            </a:r>
            <a:r>
              <a:rPr lang="ru-RU" sz="2000" dirty="0"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latin typeface="Bahnschrift" panose="020B0502040204020203" pitchFamily="34" charset="0"/>
              </a:rPr>
              <a:t>Сівая</a:t>
            </a:r>
            <a:r>
              <a:rPr lang="ru-RU" sz="2000" dirty="0">
                <a:latin typeface="Bahnschrift" panose="020B0502040204020203" pitchFamily="34" charset="0"/>
              </a:rPr>
              <a:t> легенда», </a:t>
            </a:r>
            <a:r>
              <a:rPr lang="ru-RU" sz="2000" dirty="0" err="1">
                <a:latin typeface="Bahnschrift" panose="020B0502040204020203" pitchFamily="34" charset="0"/>
              </a:rPr>
              <a:t>раманы</a:t>
            </a:r>
            <a:r>
              <a:rPr lang="ru-RU" sz="2000" dirty="0"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latin typeface="Bahnschrift" panose="020B0502040204020203" pitchFamily="34" charset="0"/>
              </a:rPr>
              <a:t>Хрыстос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прызямліўся</a:t>
            </a:r>
            <a:r>
              <a:rPr lang="ru-RU" sz="2000" dirty="0"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latin typeface="Bahnschrift" panose="020B0502040204020203" pitchFamily="34" charset="0"/>
              </a:rPr>
              <a:t>Гродне</a:t>
            </a:r>
            <a:r>
              <a:rPr lang="ru-RU" sz="2000" dirty="0">
                <a:latin typeface="Bahnschrift" panose="020B0502040204020203" pitchFamily="34" charset="0"/>
              </a:rPr>
              <a:t>» «Чорны </a:t>
            </a:r>
            <a:r>
              <a:rPr lang="ru-RU" sz="2000" dirty="0" err="1">
                <a:latin typeface="Bahnschrift" panose="020B0502040204020203" pitchFamily="34" charset="0"/>
              </a:rPr>
              <a:t>замак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Альшанскі</a:t>
            </a:r>
            <a:r>
              <a:rPr lang="ru-RU" sz="2000" dirty="0">
                <a:latin typeface="Bahnschrift" panose="020B0502040204020203" pitchFamily="34" charset="0"/>
              </a:rPr>
              <a:t>», </a:t>
            </a:r>
            <a:r>
              <a:rPr lang="ru-RU" sz="2000" dirty="0" err="1">
                <a:latin typeface="Bahnschrift" panose="020B0502040204020203" pitchFamily="34" charset="0"/>
              </a:rPr>
              <a:t>эсэ</a:t>
            </a:r>
            <a:r>
              <a:rPr lang="ru-RU" sz="2000" dirty="0"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latin typeface="Bahnschrift" panose="020B0502040204020203" pitchFamily="34" charset="0"/>
              </a:rPr>
              <a:t>Зямля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пад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белымі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крыламі</a:t>
            </a:r>
            <a:r>
              <a:rPr lang="ru-RU" sz="2000" dirty="0">
                <a:latin typeface="Bahnschrift" panose="020B0502040204020203" pitchFamily="34" charset="0"/>
              </a:rPr>
              <a:t>».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6" y="454816"/>
            <a:ext cx="3422196" cy="5153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975" y="1919515"/>
            <a:ext cx="3218996" cy="46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2" y="240882"/>
            <a:ext cx="6248442" cy="49487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544" y="53912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Bahnschrift" panose="020B0502040204020203" pitchFamily="34" charset="0"/>
              </a:rPr>
              <a:t>Нарада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маладых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пісьменнікаў</a:t>
            </a:r>
            <a:r>
              <a:rPr lang="ru-RU" dirty="0">
                <a:latin typeface="Bahnschrift" panose="020B0502040204020203" pitchFamily="34" charset="0"/>
              </a:rPr>
              <a:t>. У </a:t>
            </a:r>
            <a:r>
              <a:rPr lang="ru-RU" dirty="0" err="1">
                <a:latin typeface="Bahnschrift" panose="020B0502040204020203" pitchFamily="34" charset="0"/>
              </a:rPr>
              <a:t>першым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радзе</a:t>
            </a:r>
            <a:r>
              <a:rPr lang="ru-RU" dirty="0">
                <a:latin typeface="Bahnschrift" panose="020B0502040204020203" pitchFamily="34" charset="0"/>
              </a:rPr>
              <a:t> Ц.С. </a:t>
            </a:r>
            <a:r>
              <a:rPr lang="ru-RU" dirty="0" err="1">
                <a:latin typeface="Bahnschrift" panose="020B0502040204020203" pitchFamily="34" charset="0"/>
              </a:rPr>
              <a:t>Гарбуноў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Якуб</a:t>
            </a:r>
            <a:r>
              <a:rPr lang="ru-RU" dirty="0">
                <a:latin typeface="Bahnschrift" panose="020B0502040204020203" pitchFamily="34" charset="0"/>
              </a:rPr>
              <a:t> Колас, </a:t>
            </a:r>
            <a:r>
              <a:rPr lang="ru-RU" dirty="0" err="1">
                <a:latin typeface="Bahnschrift" panose="020B0502040204020203" pitchFamily="34" charset="0"/>
              </a:rPr>
              <a:t>Пятрусь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Броўка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Уладзімір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Караткевіч</a:t>
            </a:r>
            <a:r>
              <a:rPr lang="ru-RU" dirty="0">
                <a:latin typeface="Bahnschrift" panose="020B0502040204020203" pitchFamily="34" charset="0"/>
              </a:rPr>
              <a:t> - </a:t>
            </a:r>
            <a:r>
              <a:rPr lang="ru-RU" dirty="0" err="1">
                <a:latin typeface="Bahnschrift" panose="020B0502040204020203" pitchFamily="34" charset="0"/>
              </a:rPr>
              <a:t>першы</a:t>
            </a:r>
            <a:r>
              <a:rPr lang="ru-RU" dirty="0">
                <a:latin typeface="Bahnschrift" panose="020B0502040204020203" pitchFamily="34" charset="0"/>
              </a:rPr>
              <a:t> ў </a:t>
            </a:r>
            <a:r>
              <a:rPr lang="ru-RU" dirty="0" err="1">
                <a:latin typeface="Bahnschrift" panose="020B0502040204020203" pitchFamily="34" charset="0"/>
              </a:rPr>
              <a:t>другім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радзе</a:t>
            </a:r>
            <a:r>
              <a:rPr lang="ru-RU" dirty="0">
                <a:latin typeface="Bahnschrift" panose="020B0502040204020203" pitchFamily="34" charset="0"/>
              </a:rPr>
              <a:t> (1955)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95887" y="1158465"/>
            <a:ext cx="47316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" panose="020B0502040204020203" pitchFamily="34" charset="0"/>
              </a:rPr>
              <a:t>Народны </a:t>
            </a:r>
            <a:r>
              <a:rPr lang="ru-RU" sz="2000" dirty="0" err="1">
                <a:latin typeface="Bahnschrift" panose="020B0502040204020203" pitchFamily="34" charset="0"/>
              </a:rPr>
              <a:t>пісьменнік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Беларускай</a:t>
            </a:r>
            <a:r>
              <a:rPr lang="ru-RU" sz="2000" dirty="0">
                <a:latin typeface="Bahnschrift" panose="020B0502040204020203" pitchFamily="34" charset="0"/>
              </a:rPr>
              <a:t> ССР Янка Брыль </a:t>
            </a:r>
            <a:r>
              <a:rPr lang="ru-RU" sz="2000" dirty="0" err="1">
                <a:latin typeface="Bahnschrift" panose="020B0502040204020203" pitchFamily="34" charset="0"/>
              </a:rPr>
              <a:t>характарызаваў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Караткевіча</a:t>
            </a:r>
            <a:r>
              <a:rPr lang="ru-RU" sz="2000" dirty="0">
                <a:latin typeface="Bahnschrift" panose="020B0502040204020203" pitchFamily="34" charset="0"/>
              </a:rPr>
              <a:t> як </a:t>
            </a:r>
            <a:r>
              <a:rPr lang="ru-RU" sz="2000" dirty="0" err="1">
                <a:latin typeface="Bahnschrift" panose="020B0502040204020203" pitchFamily="34" charset="0"/>
              </a:rPr>
              <a:t>нястомнага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працаўніка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літаратара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які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пастаянна</a:t>
            </a:r>
            <a:r>
              <a:rPr lang="ru-RU" sz="2000" dirty="0"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latin typeface="Bahnschrift" panose="020B0502040204020203" pitchFamily="34" charset="0"/>
              </a:rPr>
              <a:t>грунтоўна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працаваў</a:t>
            </a:r>
            <a:r>
              <a:rPr lang="ru-RU" sz="2000" dirty="0">
                <a:latin typeface="Bahnschrift" panose="020B0502040204020203" pitchFamily="34" charset="0"/>
              </a:rPr>
              <a:t> над </a:t>
            </a:r>
            <a:r>
              <a:rPr lang="ru-RU" sz="2000" dirty="0" err="1">
                <a:latin typeface="Bahnschrift" panose="020B0502040204020203" pitchFamily="34" charset="0"/>
              </a:rPr>
              <a:t>сабой</a:t>
            </a:r>
            <a:r>
              <a:rPr lang="ru-RU" sz="2000" dirty="0">
                <a:latin typeface="Bahnschrift" panose="020B0502040204020203" pitchFamily="34" charset="0"/>
              </a:rPr>
              <a:t>. </a:t>
            </a:r>
          </a:p>
          <a:p>
            <a:endParaRPr lang="ru-RU" sz="2000" dirty="0">
              <a:latin typeface="Bahnschrift" panose="020B0502040204020203" pitchFamily="34" charset="0"/>
            </a:endParaRPr>
          </a:p>
          <a:p>
            <a:r>
              <a:rPr lang="ru-RU" sz="2000" dirty="0" err="1">
                <a:latin typeface="Bahnschrift" panose="020B0502040204020203" pitchFamily="34" charset="0"/>
              </a:rPr>
              <a:t>Таксама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ён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казаў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што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многія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ведалі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Уладзіміра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Караткевіча</a:t>
            </a:r>
            <a:r>
              <a:rPr lang="ru-RU" sz="2000" dirty="0">
                <a:latin typeface="Bahnschrift" panose="020B0502040204020203" pitchFamily="34" charset="0"/>
              </a:rPr>
              <a:t> як </a:t>
            </a:r>
            <a:r>
              <a:rPr lang="ru-RU" sz="2000" dirty="0" err="1">
                <a:latin typeface="Bahnschrift" panose="020B0502040204020203" pitchFamily="34" charset="0"/>
              </a:rPr>
              <a:t>чалавека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невычэрпна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светлага</a:t>
            </a:r>
            <a:r>
              <a:rPr lang="ru-RU" sz="2000" dirty="0">
                <a:latin typeface="Bahnschrift" panose="020B0502040204020203" pitchFamily="34" charset="0"/>
              </a:rPr>
              <a:t> настрою, </a:t>
            </a:r>
            <a:r>
              <a:rPr lang="ru-RU" sz="2000" dirty="0" err="1">
                <a:latin typeface="Bahnschrift" panose="020B0502040204020203" pitchFamily="34" charset="0"/>
              </a:rPr>
              <a:t>які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ўмеў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latin typeface="Bahnschrift" panose="020B0502040204020203" pitchFamily="34" charset="0"/>
              </a:rPr>
              <a:t>смяяцца</a:t>
            </a:r>
            <a:r>
              <a:rPr lang="ru-RU" sz="2000" dirty="0">
                <a:latin typeface="Bahnschrift" panose="020B0502040204020203" pitchFamily="34" charset="0"/>
              </a:rPr>
              <a:t> як </a:t>
            </a:r>
            <a:r>
              <a:rPr lang="ru-RU" sz="2000" dirty="0" err="1">
                <a:latin typeface="Bahnschrift" panose="020B0502040204020203" pitchFamily="34" charset="0"/>
              </a:rPr>
              <a:t>дзіця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err="1">
                <a:latin typeface="Bahnschrift" panose="020B0502040204020203" pitchFamily="34" charset="0"/>
              </a:rPr>
              <a:t>усёй</a:t>
            </a:r>
            <a:r>
              <a:rPr lang="ru-RU" sz="2000" dirty="0">
                <a:latin typeface="Bahnschrift" panose="020B0502040204020203" pitchFamily="34" charset="0"/>
              </a:rPr>
              <a:t> душой </a:t>
            </a:r>
            <a:r>
              <a:rPr lang="ru-RU" sz="2000" dirty="0" err="1">
                <a:latin typeface="Bahnschrift" panose="020B0502040204020203" pitchFamily="34" charset="0"/>
              </a:rPr>
              <a:t>любіў</a:t>
            </a:r>
            <a:r>
              <a:rPr lang="ru-RU" sz="2000" dirty="0">
                <a:latin typeface="Bahnschrift" panose="020B0502040204020203" pitchFamily="34" charset="0"/>
              </a:rPr>
              <a:t> родных </a:t>
            </a:r>
            <a:r>
              <a:rPr lang="ru-RU" sz="2000" dirty="0" err="1">
                <a:latin typeface="Bahnschrift" panose="020B0502040204020203" pitchFamily="34" charset="0"/>
              </a:rPr>
              <a:t>людзей</a:t>
            </a:r>
            <a:r>
              <a:rPr lang="ru-RU" sz="2000" dirty="0">
                <a:latin typeface="Bahnschrift" panose="020B0502040204020203" pitchFamily="34" charset="0"/>
              </a:rPr>
              <a:t> і родную </a:t>
            </a:r>
            <a:r>
              <a:rPr lang="ru-RU" sz="2000" dirty="0" err="1">
                <a:latin typeface="Bahnschrift" panose="020B0502040204020203" pitchFamily="34" charset="0"/>
              </a:rPr>
              <a:t>зямлю</a:t>
            </a:r>
            <a:endParaRPr lang="ru-RU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48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0" y="4078215"/>
            <a:ext cx="53122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effectLst/>
                <a:latin typeface="Bahnschrift" panose="020B0502040204020203" pitchFamily="34" charset="0"/>
              </a:rPr>
              <a:t>Узнагароджаны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ордэнам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Дружбы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народаў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.</a:t>
            </a:r>
          </a:p>
          <a:p>
            <a:r>
              <a:rPr lang="ru-RU" sz="2000" dirty="0" err="1">
                <a:effectLst/>
                <a:latin typeface="Bahnschrift" panose="020B0502040204020203" pitchFamily="34" charset="0"/>
              </a:rPr>
              <a:t>Лаўрэат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Літаратурнай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прэміі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СП БССР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імя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І.Мележа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(1983) за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раман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Нельга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забыць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» («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Леаніды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не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вернуцца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да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Зямлі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»),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Дзяржаўнай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прэміі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БССР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імя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Якуба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Коласа (1984,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пасмяротна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) за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раман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«Чорны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замак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Альшанскі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». </a:t>
            </a:r>
            <a:br>
              <a:rPr lang="ru-RU" dirty="0">
                <a:effectLst/>
              </a:rPr>
            </a:br>
            <a:endParaRPr lang="de-DE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314" y="568305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effectLst/>
                <a:latin typeface="Bahnschrift" panose="020B0502040204020203" pitchFamily="34" charset="0"/>
              </a:rPr>
              <a:t>Зборнікі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effectLst/>
                <a:latin typeface="Bahnschrift" panose="020B0502040204020203" pitchFamily="34" charset="0"/>
              </a:rPr>
              <a:t>паэзіі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: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Матчына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душа» (1958) 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Вячэрнія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ветразі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» (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вершы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паэма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, 1960)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«Мая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Іліяда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» (1969)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«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Быў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.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Ёсць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. Буду.» (1986) </a:t>
            </a:r>
            <a:br>
              <a:rPr lang="ru-RU" dirty="0">
                <a:effectLst/>
              </a:rPr>
            </a:br>
            <a:endParaRPr lang="de-DE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314" y="2493166"/>
            <a:ext cx="609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effectLst/>
                <a:latin typeface="Bahnschrift" panose="020B0502040204020203" pitchFamily="34" charset="0"/>
              </a:rPr>
              <a:t>П'есы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: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Млын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на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Сініх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Вірах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пастаўлена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на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тэлебачанні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ў 1959)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Трошкі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далей ад Месяца (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нап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. 1959 - 1960) 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Званы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Віцебска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(1977,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пастаўлена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ў 1974)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Кастусь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Каліноўскі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нап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. 1963, паст. 1978) 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Калыска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чатырох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чараўніц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апублікавана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і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пастаўлена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ў 1982)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Маці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ўрагану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(1985,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пастаўлена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ў 1988) </a:t>
            </a:r>
            <a:br>
              <a:rPr lang="ru-RU" sz="2000" dirty="0">
                <a:effectLst/>
                <a:latin typeface="Bahnschrift" panose="020B0502040204020203" pitchFamily="34" charset="0"/>
              </a:rPr>
            </a:br>
            <a:endParaRPr lang="de-DE" sz="2000" dirty="0">
              <a:effectLst/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26" y="219982"/>
            <a:ext cx="5743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7932" y="159389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effectLst/>
                <a:latin typeface="Bahnschrift" panose="020B0502040204020203" pitchFamily="34" charset="0"/>
              </a:rPr>
              <a:t>Мастацкія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effectLst/>
                <a:latin typeface="Bahnschrift" panose="020B0502040204020203" pitchFamily="34" charset="0"/>
              </a:rPr>
              <a:t>фільмы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: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Хрыстос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прызямліўся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ў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Гародні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(1967) 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Дзікае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паляванне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караля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Стаха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(1979) 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Чорны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замак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Альшанскі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(1984)</a:t>
            </a:r>
          </a:p>
          <a:p>
            <a:endParaRPr lang="ru-RU" sz="2000" dirty="0">
              <a:effectLst/>
              <a:latin typeface="Bahnschrift" panose="020B0502040204020203" pitchFamily="34" charset="0"/>
            </a:endParaRPr>
          </a:p>
          <a:p>
            <a:r>
              <a:rPr lang="ru-RU" sz="2000" b="1" dirty="0" err="1">
                <a:effectLst/>
                <a:latin typeface="Bahnschrift" panose="020B0502040204020203" pitchFamily="34" charset="0"/>
              </a:rPr>
              <a:t>Дакументальныя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effectLst/>
                <a:latin typeface="Bahnschrift" panose="020B0502040204020203" pitchFamily="34" charset="0"/>
              </a:rPr>
              <a:t>фільмы</a:t>
            </a:r>
            <a:r>
              <a:rPr lang="ru-RU" sz="2000" b="1" dirty="0">
                <a:effectLst/>
                <a:latin typeface="Bahnschrift" panose="020B0502040204020203" pitchFamily="34" charset="0"/>
              </a:rPr>
              <a:t>: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Сведкі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вечнасці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(1964) 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Памяць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(1966)</a:t>
            </a:r>
          </a:p>
          <a:p>
            <a:r>
              <a:rPr lang="ru-RU" sz="2000" dirty="0">
                <a:effectLst/>
                <a:latin typeface="Bahnschrift" panose="020B0502040204020203" pitchFamily="34" charset="0"/>
              </a:rPr>
              <a:t> </a:t>
            </a:r>
            <a:r>
              <a:rPr lang="ru-RU" sz="2000" dirty="0" err="1">
                <a:effectLst/>
                <a:latin typeface="Bahnschrift" panose="020B0502040204020203" pitchFamily="34" charset="0"/>
              </a:rPr>
              <a:t>Чырвоны</a:t>
            </a:r>
            <a:r>
              <a:rPr lang="ru-RU" sz="2000" dirty="0">
                <a:effectLst/>
                <a:latin typeface="Bahnschrift" panose="020B0502040204020203" pitchFamily="34" charset="0"/>
              </a:rPr>
              <a:t> агат (1973)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</a:t>
            </a:r>
            <a:endParaRPr lang="de-DE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5084" y="515649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Bahnschrift" panose="020B0502040204020203" pitchFamily="34" charset="0"/>
              </a:rPr>
              <a:t>Экранізацы</a:t>
            </a:r>
            <a:r>
              <a:rPr lang="be-BY" sz="2800" b="1" dirty="0">
                <a:latin typeface="Bahnschrift" panose="020B0502040204020203" pitchFamily="34" charset="0"/>
              </a:rPr>
              <a:t>і</a:t>
            </a:r>
            <a:endParaRPr lang="ru-RU" sz="2800" b="1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4" y="515649"/>
            <a:ext cx="34671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04" y="1271360"/>
            <a:ext cx="3019424" cy="51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2" y="92948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Яго </a:t>
            </a:r>
            <a:r>
              <a:rPr lang="ru-RU" dirty="0" err="1">
                <a:latin typeface="Bahnschrift" panose="020B0502040204020203" pitchFamily="34" charset="0"/>
              </a:rPr>
              <a:t>паэзіі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былі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ўласцівыя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патрыятычны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пафас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пранікнёны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лірызм</a:t>
            </a:r>
            <a:r>
              <a:rPr lang="ru-RU" dirty="0">
                <a:latin typeface="Bahnschrift" panose="020B0502040204020203" pitchFamily="34" charset="0"/>
              </a:rPr>
              <a:t> і философичность. </a:t>
            </a:r>
            <a:r>
              <a:rPr lang="ru-RU" dirty="0" err="1">
                <a:latin typeface="Bahnschrift" panose="020B0502040204020203" pitchFamily="34" charset="0"/>
              </a:rPr>
              <a:t>Сваё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зачараванне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роднай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зямлёй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ён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паказаў</a:t>
            </a:r>
            <a:r>
              <a:rPr lang="ru-RU" dirty="0">
                <a:latin typeface="Bahnschrift" panose="020B0502040204020203" pitchFamily="34" charset="0"/>
              </a:rPr>
              <a:t> у </a:t>
            </a:r>
            <a:r>
              <a:rPr lang="ru-RU" dirty="0" err="1">
                <a:latin typeface="Bahnschrift" panose="020B0502040204020203" pitchFamily="34" charset="0"/>
              </a:rPr>
              <a:t>вершы</a:t>
            </a:r>
            <a:r>
              <a:rPr lang="ru-RU" dirty="0">
                <a:latin typeface="Bahnschrift" panose="020B0502040204020203" pitchFamily="34" charset="0"/>
              </a:rPr>
              <a:t> "</a:t>
            </a:r>
            <a:r>
              <a:rPr lang="ru-RU" dirty="0" err="1">
                <a:latin typeface="Bahnschrift" panose="020B0502040204020203" pitchFamily="34" charset="0"/>
              </a:rPr>
              <a:t>Айчына</a:t>
            </a:r>
            <a:r>
              <a:rPr lang="ru-RU" dirty="0">
                <a:latin typeface="Bahnschrift" panose="020B0502040204020203" pitchFamily="34" charset="0"/>
              </a:rPr>
              <a:t>". У «</a:t>
            </a:r>
            <a:r>
              <a:rPr lang="ru-RU" dirty="0" err="1">
                <a:latin typeface="Bahnschrift" panose="020B0502040204020203" pitchFamily="34" charset="0"/>
              </a:rPr>
              <a:t>беларускай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песні</a:t>
            </a:r>
            <a:r>
              <a:rPr lang="ru-RU" dirty="0">
                <a:latin typeface="Bahnschrift" panose="020B0502040204020203" pitchFamily="34" charset="0"/>
              </a:rPr>
              <a:t>»  </a:t>
            </a:r>
            <a:r>
              <a:rPr lang="ru-RU" dirty="0" err="1">
                <a:latin typeface="Bahnschrift" panose="020B0502040204020203" pitchFamily="34" charset="0"/>
              </a:rPr>
              <a:t>стварэннем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маштабнага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цэласнага</a:t>
            </a:r>
            <a:r>
              <a:rPr lang="ru-RU" dirty="0">
                <a:latin typeface="Bahnschrift" panose="020B0502040204020203" pitchFamily="34" charset="0"/>
              </a:rPr>
              <a:t> і </a:t>
            </a:r>
            <a:r>
              <a:rPr lang="ru-RU" dirty="0" err="1">
                <a:latin typeface="Bahnschrift" panose="020B0502040204020203" pitchFamily="34" charset="0"/>
              </a:rPr>
              <a:t>паэтычнага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вобразу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Беларусі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прынёс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ёй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своеасаблівую</a:t>
            </a:r>
            <a:r>
              <a:rPr lang="ru-RU" dirty="0">
                <a:latin typeface="Bahnschrift" panose="020B0502040204020203" pitchFamily="34" charset="0"/>
              </a:rPr>
              <a:t> клятву ў </a:t>
            </a:r>
            <a:r>
              <a:rPr lang="ru-RU" dirty="0" err="1">
                <a:latin typeface="Bahnschrift" panose="020B0502040204020203" pitchFamily="34" charset="0"/>
              </a:rPr>
              <a:t>адданасці</a:t>
            </a:r>
            <a:r>
              <a:rPr lang="ru-RU" dirty="0">
                <a:latin typeface="Bahnschrift" panose="020B0502040204020203" pitchFamily="34" charset="0"/>
              </a:rPr>
              <a:t>.</a:t>
            </a:r>
          </a:p>
          <a:p>
            <a:endParaRPr lang="ru-RU" dirty="0">
              <a:latin typeface="Bahnschrift" panose="020B0502040204020203" pitchFamily="34" charset="0"/>
            </a:endParaRPr>
          </a:p>
          <a:p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Паэзіі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Караткевіча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ўласцівыя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падвышаная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экспрэсіўнасць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эмацыянальнасць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напружанасць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дзеяння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кантрастнасць</a:t>
            </a:r>
            <a:r>
              <a:rPr lang="ru-RU" dirty="0">
                <a:latin typeface="Bahnschrift" panose="020B0502040204020203" pitchFamily="34" charset="0"/>
              </a:rPr>
              <a:t> і </a:t>
            </a:r>
            <a:r>
              <a:rPr lang="ru-RU" dirty="0" err="1">
                <a:latin typeface="Bahnschrift" panose="020B0502040204020203" pitchFamily="34" charset="0"/>
              </a:rPr>
              <a:t>яркасць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вобразаў</a:t>
            </a:r>
            <a:r>
              <a:rPr lang="ru-RU" dirty="0">
                <a:latin typeface="Bahnschrift" panose="020B0502040204020203" pitchFamily="34" charset="0"/>
              </a:rPr>
              <a:t>. Яго </a:t>
            </a:r>
            <a:r>
              <a:rPr lang="ru-RU" dirty="0" err="1">
                <a:latin typeface="Bahnschrift" panose="020B0502040204020203" pitchFamily="34" charset="0"/>
              </a:rPr>
              <a:t>лірычныя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вершы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напоўненыя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радасцю</a:t>
            </a:r>
            <a:r>
              <a:rPr lang="ru-RU" dirty="0">
                <a:latin typeface="Bahnschrift" panose="020B0502040204020203" pitchFamily="34" charset="0"/>
              </a:rPr>
              <a:t> і </a:t>
            </a:r>
            <a:r>
              <a:rPr lang="ru-RU" dirty="0" err="1">
                <a:latin typeface="Bahnschrift" panose="020B0502040204020203" pitchFamily="34" charset="0"/>
              </a:rPr>
              <a:t>святлом</a:t>
            </a:r>
            <a:r>
              <a:rPr lang="ru-RU" dirty="0">
                <a:latin typeface="Bahnschrift" panose="020B0502040204020203" pitchFamily="34" charset="0"/>
              </a:rPr>
              <a:t>, разам з </a:t>
            </a:r>
            <a:r>
              <a:rPr lang="ru-RU" dirty="0" err="1">
                <a:latin typeface="Bahnschrift" panose="020B0502040204020203" pitchFamily="34" charset="0"/>
              </a:rPr>
              <a:t>тым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поўныя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драматызму</a:t>
            </a:r>
            <a:r>
              <a:rPr lang="ru-RU" dirty="0">
                <a:latin typeface="Bahnschrift" panose="020B0502040204020203" pitchFamily="34" charset="0"/>
              </a:rPr>
              <a:t> і </a:t>
            </a:r>
            <a:r>
              <a:rPr lang="ru-RU" dirty="0" err="1">
                <a:latin typeface="Bahnschrift" panose="020B0502040204020203" pitchFamily="34" charset="0"/>
              </a:rPr>
              <a:t>нават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трагізму</a:t>
            </a:r>
            <a:r>
              <a:rPr lang="ru-RU" dirty="0">
                <a:latin typeface="Bahnschrift" panose="020B0502040204020203" pitchFamily="34" charset="0"/>
              </a:rPr>
              <a:t>, як верш «</a:t>
            </a:r>
            <a:r>
              <a:rPr lang="ru-RU" dirty="0" err="1">
                <a:latin typeface="Bahnschrift" panose="020B0502040204020203" pitchFamily="34" charset="0"/>
              </a:rPr>
              <a:t>Трасцянец</a:t>
            </a:r>
            <a:r>
              <a:rPr lang="ru-RU" dirty="0">
                <a:latin typeface="Bahnschrift" panose="020B0502040204020203" pitchFamily="34" charset="0"/>
              </a:rPr>
              <a:t>» (</a:t>
            </a:r>
            <a:r>
              <a:rPr lang="ru-RU" dirty="0" err="1">
                <a:latin typeface="Bahnschrift" panose="020B0502040204020203" pitchFamily="34" charset="0"/>
              </a:rPr>
              <a:t>аб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аднайменным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лагеры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смерці</a:t>
            </a:r>
            <a:r>
              <a:rPr lang="ru-RU" dirty="0">
                <a:latin typeface="Bahnschrift" panose="020B0502040204020203" pitchFamily="34" charset="0"/>
              </a:rPr>
              <a:t>, </a:t>
            </a:r>
            <a:r>
              <a:rPr lang="ru-RU" dirty="0" err="1">
                <a:latin typeface="Bahnschrift" panose="020B0502040204020203" pitchFamily="34" charset="0"/>
              </a:rPr>
              <a:t>арганізаваным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нямецка-фашысцкімі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захопнікамі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пад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Мінскам</a:t>
            </a:r>
            <a:r>
              <a:rPr lang="ru-RU" dirty="0">
                <a:latin typeface="Bahnschrift" panose="020B0502040204020203" pitchFamily="34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47" y="642690"/>
            <a:ext cx="4764768" cy="49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748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Лоскутов Андрей</cp:lastModifiedBy>
  <cp:revision>15</cp:revision>
  <dcterms:created xsi:type="dcterms:W3CDTF">2021-01-16T12:43:45Z</dcterms:created>
  <dcterms:modified xsi:type="dcterms:W3CDTF">2025-11-10T08:04:42Z</dcterms:modified>
</cp:coreProperties>
</file>