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7" name="Picture 3" descr="C:\Users\Admin\Downloads\lipsk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762000" y="0"/>
            <a:ext cx="582168" cy="6845808"/>
          </a:xfrm>
          <a:prstGeom prst="rect">
            <a:avLst/>
          </a:prstGeom>
        </p:spPr>
      </p:pic>
      <p:pic>
        <p:nvPicPr>
          <p:cNvPr id="3" name="Рисунок 2"/>
          <p:cNvPicPr>
            <a:picLocks noChangeAspect="1"/>
          </p:cNvPicPr>
          <p:nvPr/>
        </p:nvPicPr>
        <p:blipFill>
          <a:blip r:embed="rId3"/>
          <a:stretch>
            <a:fillRect/>
          </a:stretch>
        </p:blipFill>
        <p:spPr>
          <a:xfrm>
            <a:off x="1499616" y="2051304"/>
            <a:ext cx="2770632" cy="4389120"/>
          </a:xfrm>
          <a:prstGeom prst="rect">
            <a:avLst/>
          </a:prstGeom>
        </p:spPr>
      </p:pic>
      <p:sp>
        <p:nvSpPr>
          <p:cNvPr id="5" name="Прямоугольник 4"/>
          <p:cNvSpPr/>
          <p:nvPr/>
        </p:nvSpPr>
        <p:spPr>
          <a:xfrm>
            <a:off x="1438656" y="457200"/>
            <a:ext cx="3474720" cy="792480"/>
          </a:xfrm>
          <a:prstGeom prst="rect">
            <a:avLst/>
          </a:prstGeom>
        </p:spPr>
        <p:txBody>
          <a:bodyPr lIns="0" tIns="0" rIns="0" bIns="0">
            <a:noAutofit/>
          </a:bodyPr>
          <a:lstStyle/>
          <a:p>
            <a:pPr indent="0" algn="just">
              <a:lnSpc>
                <a:spcPts val="2280"/>
              </a:lnSpc>
            </a:pPr>
            <a:r>
              <a:rPr lang="be" sz="1800" b="1">
                <a:solidFill>
                  <a:srgbClr val="0033CC"/>
                </a:solidFill>
                <a:latin typeface="Times New Roman"/>
              </a:rPr>
              <a:t>Ліпскі, У. Падкідыш. Нарысы. Публіцыстыка.    Дзённік/</a:t>
            </a:r>
          </a:p>
          <a:p>
            <a:pPr indent="0" algn="just">
              <a:lnSpc>
                <a:spcPts val="2280"/>
              </a:lnSpc>
            </a:pPr>
            <a:r>
              <a:rPr lang="be" sz="1800" b="1">
                <a:solidFill>
                  <a:srgbClr val="0033CC"/>
                </a:solidFill>
                <a:latin typeface="Times New Roman"/>
              </a:rPr>
              <a:t>Уладзімір Ліпскі. - Мінск: </a:t>
            </a:r>
          </a:p>
        </p:txBody>
      </p:sp>
      <p:sp>
        <p:nvSpPr>
          <p:cNvPr id="6" name="Прямоугольник 5"/>
          <p:cNvSpPr/>
          <p:nvPr/>
        </p:nvSpPr>
        <p:spPr>
          <a:xfrm>
            <a:off x="1444752" y="1325880"/>
            <a:ext cx="2859024" cy="213360"/>
          </a:xfrm>
          <a:prstGeom prst="rect">
            <a:avLst/>
          </a:prstGeom>
        </p:spPr>
        <p:txBody>
          <a:bodyPr wrap="none" lIns="0" tIns="0" rIns="0" bIns="0">
            <a:noAutofit/>
          </a:bodyPr>
          <a:lstStyle/>
          <a:p>
            <a:pPr indent="0" algn="just">
              <a:lnSpc>
                <a:spcPts val="2280"/>
              </a:lnSpc>
            </a:pPr>
            <a:r>
              <a:rPr lang="be" sz="1800" b="1">
                <a:solidFill>
                  <a:srgbClr val="0033CC"/>
                </a:solidFill>
                <a:latin typeface="Times New Roman"/>
              </a:rPr>
              <a:t>Беларусь, 1992. - 208 с., іл.</a:t>
            </a:r>
          </a:p>
        </p:txBody>
      </p:sp>
      <p:sp>
        <p:nvSpPr>
          <p:cNvPr id="7" name="Прямоугольник 6"/>
          <p:cNvSpPr/>
          <p:nvPr/>
        </p:nvSpPr>
        <p:spPr>
          <a:xfrm>
            <a:off x="5605272" y="374904"/>
            <a:ext cx="3157728" cy="1005840"/>
          </a:xfrm>
          <a:prstGeom prst="rect">
            <a:avLst/>
          </a:prstGeom>
        </p:spPr>
        <p:txBody>
          <a:bodyPr lIns="0" tIns="0" rIns="0" bIns="0">
            <a:noAutofit/>
          </a:bodyPr>
          <a:lstStyle/>
          <a:p>
            <a:pPr indent="0" algn="r">
              <a:lnSpc>
                <a:spcPts val="2856"/>
              </a:lnSpc>
            </a:pPr>
            <a:r>
              <a:rPr lang="be" sz="2300" b="1">
                <a:solidFill>
                  <a:srgbClr val="000066"/>
                </a:solidFill>
                <a:latin typeface="Times New Roman"/>
              </a:rPr>
              <a:t>У кнізе “Падкідыш” пісьменнік узняў голас у абарону дзяцей: </a:t>
            </a:r>
          </a:p>
        </p:txBody>
      </p:sp>
      <p:sp>
        <p:nvSpPr>
          <p:cNvPr id="8" name="Прямоугольник 7"/>
          <p:cNvSpPr/>
          <p:nvPr/>
        </p:nvSpPr>
        <p:spPr>
          <a:xfrm>
            <a:off x="4837176" y="1472184"/>
            <a:ext cx="3931920" cy="243840"/>
          </a:xfrm>
          <a:prstGeom prst="rect">
            <a:avLst/>
          </a:prstGeom>
        </p:spPr>
        <p:txBody>
          <a:bodyPr wrap="none" lIns="0" tIns="0" rIns="0" bIns="0">
            <a:noAutofit/>
          </a:bodyPr>
          <a:lstStyle/>
          <a:p>
            <a:pPr indent="0" algn="r">
              <a:lnSpc>
                <a:spcPts val="2856"/>
              </a:lnSpc>
            </a:pPr>
            <a:r>
              <a:rPr lang="be" sz="2300" b="1">
                <a:solidFill>
                  <a:srgbClr val="000066"/>
                </a:solidFill>
                <a:latin typeface="Times New Roman"/>
              </a:rPr>
              <a:t>дакументальна дакладнымі</a:t>
            </a:r>
          </a:p>
        </p:txBody>
      </p:sp>
      <p:sp>
        <p:nvSpPr>
          <p:cNvPr id="9" name="Прямоугольник 8"/>
          <p:cNvSpPr/>
          <p:nvPr/>
        </p:nvSpPr>
        <p:spPr>
          <a:xfrm>
            <a:off x="4821936" y="1819656"/>
            <a:ext cx="4212336" cy="3236976"/>
          </a:xfrm>
          <a:prstGeom prst="rect">
            <a:avLst/>
          </a:prstGeom>
        </p:spPr>
        <p:txBody>
          <a:bodyPr lIns="0" tIns="0" rIns="0" bIns="0">
            <a:noAutofit/>
          </a:bodyPr>
          <a:lstStyle/>
          <a:p>
            <a:pPr marR="277368" indent="0" algn="r">
              <a:lnSpc>
                <a:spcPts val="2880"/>
              </a:lnSpc>
            </a:pPr>
            <a:r>
              <a:rPr lang="be" sz="2300" b="1">
                <a:solidFill>
                  <a:srgbClr val="000066"/>
                </a:solidFill>
                <a:latin typeface="Times New Roman"/>
              </a:rPr>
              <a:t>лічбамі, фактамі загаварыў пра пакуты дзяцей, пра іх сіроцтва (нярэдка пры жывых бацьках), пра крызіс сям’і, сямейнага выхавання. “Кнігу «Падкідыш» я не проста напісаў: кожную яе старонку перажыў</a:t>
            </a:r>
          </a:p>
        </p:txBody>
      </p:sp>
      <p:sp>
        <p:nvSpPr>
          <p:cNvPr id="10" name="Прямоугольник 9"/>
          <p:cNvSpPr/>
          <p:nvPr/>
        </p:nvSpPr>
        <p:spPr>
          <a:xfrm>
            <a:off x="5288280" y="5084064"/>
            <a:ext cx="3745992" cy="1435608"/>
          </a:xfrm>
          <a:prstGeom prst="rect">
            <a:avLst/>
          </a:prstGeom>
        </p:spPr>
        <p:txBody>
          <a:bodyPr lIns="0" tIns="0" rIns="0" bIns="0">
            <a:noAutofit/>
          </a:bodyPr>
          <a:lstStyle/>
          <a:p>
            <a:pPr marR="277368" indent="0" algn="r">
              <a:lnSpc>
                <a:spcPts val="2880"/>
              </a:lnSpc>
            </a:pPr>
            <a:r>
              <a:rPr lang="be" sz="2300" b="1">
                <a:solidFill>
                  <a:srgbClr val="000066"/>
                </a:solidFill>
                <a:latin typeface="Times New Roman"/>
              </a:rPr>
              <a:t>сэрцам, выпакутаваў турботнымі днямі і бяссоннымі начамі”, — зазначае аўтар.</a:t>
            </a:r>
          </a:p>
        </p:txBody>
      </p:sp>
    </p:spTree>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6096" y="6096"/>
            <a:ext cx="1325880" cy="6842760"/>
          </a:xfrm>
          <a:prstGeom prst="rect">
            <a:avLst/>
          </a:prstGeom>
        </p:spPr>
      </p:pic>
      <p:pic>
        <p:nvPicPr>
          <p:cNvPr id="3" name="Рисунок 2"/>
          <p:cNvPicPr>
            <a:picLocks noChangeAspect="1"/>
          </p:cNvPicPr>
          <p:nvPr/>
        </p:nvPicPr>
        <p:blipFill>
          <a:blip r:embed="rId3"/>
          <a:stretch>
            <a:fillRect/>
          </a:stretch>
        </p:blipFill>
        <p:spPr>
          <a:xfrm>
            <a:off x="5465064" y="1719072"/>
            <a:ext cx="3352800" cy="5120640"/>
          </a:xfrm>
          <a:prstGeom prst="rect">
            <a:avLst/>
          </a:prstGeom>
        </p:spPr>
      </p:pic>
      <p:sp>
        <p:nvSpPr>
          <p:cNvPr id="5" name="Прямоугольник 4"/>
          <p:cNvSpPr/>
          <p:nvPr/>
        </p:nvSpPr>
        <p:spPr>
          <a:xfrm>
            <a:off x="1371600" y="499872"/>
            <a:ext cx="4017264" cy="5833872"/>
          </a:xfrm>
          <a:prstGeom prst="rect">
            <a:avLst/>
          </a:prstGeom>
        </p:spPr>
        <p:txBody>
          <a:bodyPr lIns="0" tIns="0" rIns="0" bIns="0">
            <a:noAutofit/>
          </a:bodyPr>
          <a:lstStyle/>
          <a:p>
            <a:pPr indent="0">
              <a:lnSpc>
                <a:spcPts val="2880"/>
              </a:lnSpc>
            </a:pPr>
            <a:r>
              <a:rPr lang="be" sz="2300" b="1" dirty="0">
                <a:solidFill>
                  <a:srgbClr val="000066"/>
                </a:solidFill>
                <a:latin typeface="Times New Roman"/>
              </a:rPr>
              <a:t>Уладзімір Ліпскі першым у беларускай літаратуры расказаў пра свой радавод. Кніга ”Я. Праўдзівы аповяд пра твой і мой радавод”-падарожжа ў часе, у асобах і лёсах. Яна створана на аснове архіўных і дакументальных матэрыялаў. Гаворка ў ёй ідзе пра гісторыю сямейных каранёў, паходжанне прозвішчаў, гербаў. Зараз гэтая кніга выдадзена пад новай назвай "Усе мы - радня”.</a:t>
            </a:r>
          </a:p>
        </p:txBody>
      </p:sp>
      <p:sp>
        <p:nvSpPr>
          <p:cNvPr id="6" name="Прямоугольник 5"/>
          <p:cNvSpPr/>
          <p:nvPr/>
        </p:nvSpPr>
        <p:spPr>
          <a:xfrm>
            <a:off x="5474208" y="499872"/>
            <a:ext cx="3297936" cy="1127760"/>
          </a:xfrm>
          <a:prstGeom prst="rect">
            <a:avLst/>
          </a:prstGeom>
        </p:spPr>
        <p:txBody>
          <a:bodyPr lIns="0" tIns="0" rIns="0" bIns="0">
            <a:noAutofit/>
          </a:bodyPr>
          <a:lstStyle/>
          <a:p>
            <a:pPr indent="0" algn="just">
              <a:lnSpc>
                <a:spcPts val="2280"/>
              </a:lnSpc>
            </a:pPr>
            <a:r>
              <a:rPr lang="be" sz="1800" b="1">
                <a:solidFill>
                  <a:srgbClr val="0033CC"/>
                </a:solidFill>
                <a:latin typeface="Times New Roman"/>
              </a:rPr>
              <a:t>Ліпскі, У. С. Усе мы - радня: аповесць,    апавяданні/</a:t>
            </a:r>
          </a:p>
          <a:p>
            <a:pPr indent="0" algn="just">
              <a:lnSpc>
                <a:spcPts val="2280"/>
              </a:lnSpc>
            </a:pPr>
            <a:r>
              <a:rPr lang="be" sz="1800" b="1">
                <a:solidFill>
                  <a:srgbClr val="0033CC"/>
                </a:solidFill>
                <a:latin typeface="Times New Roman"/>
              </a:rPr>
              <a:t>Уладзімір Ліпскі. - Мінск: Маст. літ. , 2010. - 350 с.</a:t>
            </a:r>
          </a:p>
        </p:txBody>
      </p:sp>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47756" y="15240"/>
            <a:ext cx="4066032" cy="6842760"/>
          </a:xfrm>
          <a:prstGeom prst="rect">
            <a:avLst/>
          </a:prstGeom>
        </p:spPr>
      </p:pic>
      <p:sp>
        <p:nvSpPr>
          <p:cNvPr id="4" name="Прямоугольник 3"/>
          <p:cNvSpPr/>
          <p:nvPr/>
        </p:nvSpPr>
        <p:spPr>
          <a:xfrm>
            <a:off x="1545336" y="451104"/>
            <a:ext cx="3054096" cy="1322832"/>
          </a:xfrm>
          <a:prstGeom prst="rect">
            <a:avLst/>
          </a:prstGeom>
        </p:spPr>
        <p:txBody>
          <a:bodyPr lIns="0" tIns="0" rIns="0" bIns="0">
            <a:noAutofit/>
          </a:bodyPr>
          <a:lstStyle/>
          <a:p>
            <a:pPr indent="0" algn="just">
              <a:lnSpc>
                <a:spcPts val="2280"/>
              </a:lnSpc>
            </a:pPr>
            <a:r>
              <a:rPr lang="be" sz="1800" b="1">
                <a:solidFill>
                  <a:srgbClr val="0033CC"/>
                </a:solidFill>
                <a:latin typeface="Times New Roman"/>
              </a:rPr>
              <a:t>Ліпскі, У. Адпяванне жывых: аповесць пра адну вёску. Дзённік/ Уладзімір Ліпскі. - Мінск: Маст. літ. , 1993. - 237с.: 8 л. іл.</a:t>
            </a:r>
          </a:p>
        </p:txBody>
      </p:sp>
      <p:sp>
        <p:nvSpPr>
          <p:cNvPr id="7" name="Прямоугольник 6"/>
          <p:cNvSpPr/>
          <p:nvPr/>
        </p:nvSpPr>
        <p:spPr>
          <a:xfrm>
            <a:off x="4712208" y="463296"/>
            <a:ext cx="4041648" cy="6163056"/>
          </a:xfrm>
          <a:prstGeom prst="rect">
            <a:avLst/>
          </a:prstGeom>
        </p:spPr>
        <p:txBody>
          <a:bodyPr lIns="0" tIns="0" rIns="0" bIns="0">
            <a:noAutofit/>
          </a:bodyPr>
          <a:lstStyle/>
          <a:p>
            <a:pPr indent="0" algn="just">
              <a:lnSpc>
                <a:spcPts val="2880"/>
              </a:lnSpc>
            </a:pPr>
            <a:r>
              <a:rPr lang="be" sz="2300" b="1" dirty="0">
                <a:solidFill>
                  <a:srgbClr val="000066"/>
                </a:solidFill>
                <a:latin typeface="Times New Roman"/>
              </a:rPr>
              <a:t>Уладзімір Ліпскі напісаў дакументальную аповесць пра сваю родную вёску Шоўкавічы. Вёска і людзі дажываюць свой век. Што далей? Каму тут жыць і працаваць? Каму любіць зямлю-карміцельку? Аўтар не толькі ставіць пытанні, але і шукае адказы.</a:t>
            </a:r>
          </a:p>
          <a:p>
            <a:pPr indent="0" algn="just">
              <a:lnSpc>
                <a:spcPts val="2880"/>
              </a:lnSpc>
            </a:pPr>
            <a:r>
              <a:rPr lang="be" sz="2300" b="1" dirty="0">
                <a:solidFill>
                  <a:srgbClr val="000066"/>
                </a:solidFill>
                <a:latin typeface="Times New Roman"/>
              </a:rPr>
              <a:t>Аповесць «Адпяванне жывых» вучыць любіць людзей, родную зямлю, жыць клопатамі свайго народа. Хацелася б, каб з гэтым творам пазнаёміліся</a:t>
            </a:r>
          </a:p>
          <a:p>
            <a:pPr indent="0" algn="r">
              <a:lnSpc>
                <a:spcPts val="2880"/>
              </a:lnSpc>
            </a:pPr>
            <a:r>
              <a:rPr lang="be" sz="2300" b="1" dirty="0">
                <a:solidFill>
                  <a:srgbClr val="000066"/>
                </a:solidFill>
                <a:latin typeface="Times New Roman"/>
              </a:rPr>
              <a:t>чытачы-падлеткі.</a:t>
            </a:r>
          </a:p>
        </p:txBody>
      </p:sp>
    </p:spTree>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28600" y="6096"/>
            <a:ext cx="1103376" cy="6842760"/>
          </a:xfrm>
          <a:prstGeom prst="rect">
            <a:avLst/>
          </a:prstGeom>
        </p:spPr>
      </p:pic>
      <p:pic>
        <p:nvPicPr>
          <p:cNvPr id="3" name="Рисунок 2"/>
          <p:cNvPicPr>
            <a:picLocks noChangeAspect="1"/>
          </p:cNvPicPr>
          <p:nvPr/>
        </p:nvPicPr>
        <p:blipFill>
          <a:blip r:embed="rId3"/>
          <a:stretch>
            <a:fillRect/>
          </a:stretch>
        </p:blipFill>
        <p:spPr>
          <a:xfrm>
            <a:off x="5498592" y="1716024"/>
            <a:ext cx="3115056" cy="4818888"/>
          </a:xfrm>
          <a:prstGeom prst="rect">
            <a:avLst/>
          </a:prstGeom>
        </p:spPr>
      </p:pic>
      <p:sp>
        <p:nvSpPr>
          <p:cNvPr id="4" name="Прямоугольник 3"/>
          <p:cNvSpPr/>
          <p:nvPr/>
        </p:nvSpPr>
        <p:spPr>
          <a:xfrm>
            <a:off x="8939784" y="256032"/>
            <a:ext cx="64008" cy="94488"/>
          </a:xfrm>
          <a:prstGeom prst="rect">
            <a:avLst/>
          </a:prstGeom>
        </p:spPr>
        <p:txBody>
          <a:bodyPr wrap="none" lIns="0" tIns="0" rIns="0" bIns="0">
            <a:noAutofit/>
          </a:bodyPr>
          <a:lstStyle/>
          <a:p>
            <a:pPr indent="0"/>
            <a:r>
              <a:rPr lang="en-US" sz="1000">
                <a:latin typeface="Arial"/>
              </a:rPr>
              <a:t>'</a:t>
            </a:r>
          </a:p>
        </p:txBody>
      </p:sp>
      <p:sp>
        <p:nvSpPr>
          <p:cNvPr id="5" name="Прямоугольник 4"/>
          <p:cNvSpPr/>
          <p:nvPr/>
        </p:nvSpPr>
        <p:spPr>
          <a:xfrm>
            <a:off x="1359408" y="505968"/>
            <a:ext cx="3895344" cy="5827776"/>
          </a:xfrm>
          <a:prstGeom prst="rect">
            <a:avLst/>
          </a:prstGeom>
        </p:spPr>
        <p:txBody>
          <a:bodyPr lIns="0" tIns="0" rIns="0" bIns="0">
            <a:noAutofit/>
          </a:bodyPr>
          <a:lstStyle/>
          <a:p>
            <a:pPr indent="0">
              <a:lnSpc>
                <a:spcPts val="2880"/>
              </a:lnSpc>
            </a:pPr>
            <a:r>
              <a:rPr lang="be" sz="2300" b="1">
                <a:solidFill>
                  <a:srgbClr val="000066"/>
                </a:solidFill>
                <a:latin typeface="Times New Roman"/>
              </a:rPr>
              <a:t>Кнігу «Мама. Малітва сына» Уладзімір Ліпскі напісаў да стагоддзя сваёй маці. Марыя Захарэвіч, народная артыстка Беларусі,</a:t>
            </a:r>
          </a:p>
          <a:p>
            <a:pPr indent="0">
              <a:lnSpc>
                <a:spcPts val="2880"/>
              </a:lnSpc>
            </a:pPr>
            <a:r>
              <a:rPr lang="be" sz="2300" b="1">
                <a:solidFill>
                  <a:srgbClr val="000066"/>
                </a:solidFill>
                <a:latin typeface="Times New Roman"/>
              </a:rPr>
              <a:t>так сказала пра кнігу: «...Гэта размова - ўспамін, гэта споведзь, малітва Сына вяртае нас у вечнае -туды, дзе праўда, чысціня, радасць. Кніга вяртае нас у дзяцінства, высвечвае постаці самых дарагіх людзей -Бацькоў нашых».</a:t>
            </a:r>
          </a:p>
        </p:txBody>
      </p:sp>
      <p:sp>
        <p:nvSpPr>
          <p:cNvPr id="6" name="Прямоугольник 5"/>
          <p:cNvSpPr/>
          <p:nvPr/>
        </p:nvSpPr>
        <p:spPr>
          <a:xfrm>
            <a:off x="5434584" y="545592"/>
            <a:ext cx="3224784" cy="1033272"/>
          </a:xfrm>
          <a:prstGeom prst="rect">
            <a:avLst/>
          </a:prstGeom>
        </p:spPr>
        <p:txBody>
          <a:bodyPr lIns="0" tIns="0" rIns="0" bIns="0">
            <a:noAutofit/>
          </a:bodyPr>
          <a:lstStyle/>
          <a:p>
            <a:pPr indent="0" algn="just">
              <a:lnSpc>
                <a:spcPts val="2280"/>
              </a:lnSpc>
            </a:pPr>
            <a:r>
              <a:rPr lang="be" sz="1800" b="1">
                <a:solidFill>
                  <a:srgbClr val="0033CC"/>
                </a:solidFill>
                <a:latin typeface="Times New Roman"/>
              </a:rPr>
              <a:t>Ліпскі, У. Мама. Малітва сына/ Уладзімір Ліпскі. -Мінск: ЛМФ «Нёман» , 1999. - 288 с.: іл.</a:t>
            </a:r>
          </a:p>
        </p:txBody>
      </p:sp>
    </p:spTree>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28600" y="6096"/>
            <a:ext cx="1103376" cy="6842760"/>
          </a:xfrm>
          <a:prstGeom prst="rect">
            <a:avLst/>
          </a:prstGeom>
        </p:spPr>
      </p:pic>
      <p:pic>
        <p:nvPicPr>
          <p:cNvPr id="3" name="Рисунок 2"/>
          <p:cNvPicPr>
            <a:picLocks noChangeAspect="1"/>
          </p:cNvPicPr>
          <p:nvPr/>
        </p:nvPicPr>
        <p:blipFill>
          <a:blip r:embed="rId3"/>
          <a:stretch>
            <a:fillRect/>
          </a:stretch>
        </p:blipFill>
        <p:spPr>
          <a:xfrm>
            <a:off x="1469136" y="2331720"/>
            <a:ext cx="3325368" cy="3721608"/>
          </a:xfrm>
          <a:prstGeom prst="rect">
            <a:avLst/>
          </a:prstGeom>
        </p:spPr>
      </p:pic>
      <p:sp>
        <p:nvSpPr>
          <p:cNvPr id="4" name="Прямоугольник 3"/>
          <p:cNvSpPr/>
          <p:nvPr/>
        </p:nvSpPr>
        <p:spPr>
          <a:xfrm>
            <a:off x="1453896" y="588264"/>
            <a:ext cx="3349752" cy="1082040"/>
          </a:xfrm>
          <a:prstGeom prst="rect">
            <a:avLst/>
          </a:prstGeom>
        </p:spPr>
        <p:txBody>
          <a:bodyPr lIns="0" tIns="0" rIns="0" bIns="0">
            <a:noAutofit/>
          </a:bodyPr>
          <a:lstStyle/>
          <a:p>
            <a:pPr indent="0" algn="just">
              <a:lnSpc>
                <a:spcPts val="2280"/>
              </a:lnSpc>
            </a:pPr>
            <a:r>
              <a:rPr lang="be" sz="1800" b="1">
                <a:solidFill>
                  <a:srgbClr val="0033CC"/>
                </a:solidFill>
                <a:latin typeface="Times New Roman"/>
              </a:rPr>
              <a:t>Ліпскі, У. С. Сонца над галавой: аповесць-ліставанне/ Уладзімір Ліпскі. - Мінск: Адкуацыя і выхаванне, 2013. </a:t>
            </a:r>
          </a:p>
        </p:txBody>
      </p:sp>
      <p:sp>
        <p:nvSpPr>
          <p:cNvPr id="5" name="Прямоугольник 4"/>
          <p:cNvSpPr/>
          <p:nvPr/>
        </p:nvSpPr>
        <p:spPr>
          <a:xfrm>
            <a:off x="1639824" y="1746504"/>
            <a:ext cx="920496" cy="164592"/>
          </a:xfrm>
          <a:prstGeom prst="rect">
            <a:avLst/>
          </a:prstGeom>
        </p:spPr>
        <p:txBody>
          <a:bodyPr wrap="none" lIns="0" tIns="0" rIns="0" bIns="0">
            <a:noAutofit/>
          </a:bodyPr>
          <a:lstStyle/>
          <a:p>
            <a:pPr indent="0" algn="just">
              <a:lnSpc>
                <a:spcPts val="2280"/>
              </a:lnSpc>
            </a:pPr>
            <a:r>
              <a:rPr lang="be" sz="1800" b="1">
                <a:solidFill>
                  <a:srgbClr val="0033CC"/>
                </a:solidFill>
                <a:latin typeface="Times New Roman"/>
              </a:rPr>
              <a:t>248 с.: іл</a:t>
            </a:r>
          </a:p>
        </p:txBody>
      </p:sp>
      <p:sp>
        <p:nvSpPr>
          <p:cNvPr id="6" name="Прямоугольник 5"/>
          <p:cNvSpPr/>
          <p:nvPr/>
        </p:nvSpPr>
        <p:spPr>
          <a:xfrm>
            <a:off x="2846832" y="2286000"/>
            <a:ext cx="1437136" cy="243840"/>
          </a:xfrm>
          <a:prstGeom prst="rect">
            <a:avLst/>
          </a:prstGeom>
        </p:spPr>
        <p:txBody>
          <a:bodyPr wrap="none" lIns="0" tIns="0" rIns="0" bIns="0">
            <a:noAutofit/>
          </a:bodyPr>
          <a:lstStyle/>
          <a:p>
            <a:pPr indent="0"/>
            <a:r>
              <a:rPr lang="be-BY" sz="1700" i="1" spc="-50" dirty="0" smtClean="0">
                <a:latin typeface="Times New Roman"/>
              </a:rPr>
              <a:t>Уладзімі</a:t>
            </a:r>
            <a:r>
              <a:rPr lang="be" sz="1700" i="1" spc="-50" dirty="0" smtClean="0">
                <a:latin typeface="Times New Roman"/>
              </a:rPr>
              <a:t>р Ліпскі</a:t>
            </a:r>
            <a:endParaRPr lang="be" sz="1700" i="1" spc="-50" dirty="0">
              <a:latin typeface="Times New Roman"/>
            </a:endParaRPr>
          </a:p>
        </p:txBody>
      </p:sp>
      <p:sp>
        <p:nvSpPr>
          <p:cNvPr id="10" name="Прямоугольник 9"/>
          <p:cNvSpPr/>
          <p:nvPr/>
        </p:nvSpPr>
        <p:spPr>
          <a:xfrm>
            <a:off x="5708904" y="606552"/>
            <a:ext cx="3023616" cy="975360"/>
          </a:xfrm>
          <a:prstGeom prst="rect">
            <a:avLst/>
          </a:prstGeom>
        </p:spPr>
        <p:txBody>
          <a:bodyPr lIns="0" tIns="0" rIns="0" bIns="0">
            <a:noAutofit/>
          </a:bodyPr>
          <a:lstStyle/>
          <a:p>
            <a:pPr indent="0" algn="just">
              <a:lnSpc>
                <a:spcPts val="2880"/>
              </a:lnSpc>
            </a:pPr>
            <a:r>
              <a:rPr lang="be" sz="2300" b="1">
                <a:solidFill>
                  <a:srgbClr val="000066"/>
                </a:solidFill>
                <a:latin typeface="Times New Roman"/>
              </a:rPr>
              <a:t>Аповесць-ліставанне можна смела назваць педагагічнай паэмай.</a:t>
            </a:r>
          </a:p>
        </p:txBody>
      </p:sp>
      <p:sp>
        <p:nvSpPr>
          <p:cNvPr id="11" name="Прямоугольник 10"/>
          <p:cNvSpPr/>
          <p:nvPr/>
        </p:nvSpPr>
        <p:spPr>
          <a:xfrm>
            <a:off x="4861560" y="1703832"/>
            <a:ext cx="3864864" cy="1737360"/>
          </a:xfrm>
          <a:prstGeom prst="rect">
            <a:avLst/>
          </a:prstGeom>
        </p:spPr>
        <p:txBody>
          <a:bodyPr lIns="0" tIns="0" rIns="0" bIns="0">
            <a:noAutofit/>
          </a:bodyPr>
          <a:lstStyle/>
          <a:p>
            <a:pPr indent="0" algn="r">
              <a:lnSpc>
                <a:spcPts val="2880"/>
              </a:lnSpc>
            </a:pPr>
            <a:r>
              <a:rPr lang="be" sz="2300" b="1">
                <a:solidFill>
                  <a:srgbClr val="000066"/>
                </a:solidFill>
                <a:latin typeface="Times New Roman"/>
              </a:rPr>
              <a:t>Яна для ўсіх: хто шлюбуецца, хто ўжо мае Дзіця, хто жадае навучыцца разумець немаўля, хто хоча праверыць сябе,</a:t>
            </a:r>
          </a:p>
        </p:txBody>
      </p:sp>
      <p:sp>
        <p:nvSpPr>
          <p:cNvPr id="12" name="Прямоугольник 11"/>
          <p:cNvSpPr/>
          <p:nvPr/>
        </p:nvSpPr>
        <p:spPr>
          <a:xfrm>
            <a:off x="4794504" y="3532632"/>
            <a:ext cx="3938016" cy="2831592"/>
          </a:xfrm>
          <a:prstGeom prst="rect">
            <a:avLst/>
          </a:prstGeom>
        </p:spPr>
        <p:txBody>
          <a:bodyPr lIns="0" tIns="0" rIns="0" bIns="0">
            <a:noAutofit/>
          </a:bodyPr>
          <a:lstStyle/>
          <a:p>
            <a:pPr indent="0" algn="r">
              <a:lnSpc>
                <a:spcPts val="2880"/>
              </a:lnSpc>
              <a:spcAft>
                <a:spcPts val="840"/>
              </a:spcAft>
            </a:pPr>
            <a:r>
              <a:rPr lang="be" sz="2300" b="1">
                <a:solidFill>
                  <a:srgbClr val="000066"/>
                </a:solidFill>
                <a:latin typeface="Times New Roman"/>
              </a:rPr>
              <a:t>як настаўніка, хто не шкадуе сутак на выхаванне спадчынніка. Лісты пісьменніка да свайго ўнука Іоліка ахопліваюць перыяд жыцця ад дня народзінаў хлопчыка да яго сямігадовага ўзросту.</a:t>
            </a:r>
          </a:p>
        </p:txBody>
      </p:sp>
    </p:spTree>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6096" y="6096"/>
            <a:ext cx="1325880" cy="6842760"/>
          </a:xfrm>
          <a:prstGeom prst="rect">
            <a:avLst/>
          </a:prstGeom>
        </p:spPr>
      </p:pic>
      <p:pic>
        <p:nvPicPr>
          <p:cNvPr id="3" name="Рисунок 2"/>
          <p:cNvPicPr>
            <a:picLocks noChangeAspect="1"/>
          </p:cNvPicPr>
          <p:nvPr/>
        </p:nvPicPr>
        <p:blipFill>
          <a:blip r:embed="rId3"/>
          <a:stretch>
            <a:fillRect/>
          </a:stretch>
        </p:blipFill>
        <p:spPr>
          <a:xfrm>
            <a:off x="5644896" y="1837944"/>
            <a:ext cx="3493008" cy="5010912"/>
          </a:xfrm>
          <a:prstGeom prst="rect">
            <a:avLst/>
          </a:prstGeom>
        </p:spPr>
      </p:pic>
      <p:sp>
        <p:nvSpPr>
          <p:cNvPr id="5" name="Прямоугольник 4"/>
          <p:cNvSpPr/>
          <p:nvPr/>
        </p:nvSpPr>
        <p:spPr>
          <a:xfrm>
            <a:off x="1331976" y="621792"/>
            <a:ext cx="4099560" cy="5468112"/>
          </a:xfrm>
          <a:prstGeom prst="rect">
            <a:avLst/>
          </a:prstGeom>
        </p:spPr>
        <p:txBody>
          <a:bodyPr lIns="0" tIns="0" rIns="0" bIns="0">
            <a:noAutofit/>
          </a:bodyPr>
          <a:lstStyle/>
          <a:p>
            <a:pPr indent="0">
              <a:lnSpc>
                <a:spcPts val="2880"/>
              </a:lnSpc>
            </a:pPr>
            <a:r>
              <a:rPr lang="be" sz="2300" b="1">
                <a:solidFill>
                  <a:srgbClr val="000066"/>
                </a:solidFill>
                <a:latin typeface="Times New Roman"/>
              </a:rPr>
              <a:t>Кніга “Янкаў вянок” </a:t>
            </a:r>
            <a:r>
              <a:rPr lang="en-US" sz="2300" b="1">
                <a:solidFill>
                  <a:srgbClr val="000066"/>
                </a:solidFill>
                <a:latin typeface="Times New Roman"/>
              </a:rPr>
              <a:t>— </a:t>
            </a:r>
            <a:r>
              <a:rPr lang="be" sz="2300" b="1">
                <a:solidFill>
                  <a:srgbClr val="000066"/>
                </a:solidFill>
                <a:latin typeface="Times New Roman"/>
              </a:rPr>
              <a:t>гэта аповед для дзяцей пра беларускага генія Янку Купалу. З першых старонак кніга паглыбляе чытача ў далёкае дзяцінства Паэта. Даступнае, добрае, сардэчнае слова майстра распавядае пра жыццёвы шлях беларускага Песняра, яго радавод, нялёгкае жыццё і ўзнёслую творчасць. “Янкаў вянок” адрасаваны моладзі і абавязкова пакіне ў юных душах добры след.</a:t>
            </a:r>
          </a:p>
        </p:txBody>
      </p:sp>
      <p:sp>
        <p:nvSpPr>
          <p:cNvPr id="6" name="Прямоугольник 5"/>
          <p:cNvSpPr/>
          <p:nvPr/>
        </p:nvSpPr>
        <p:spPr>
          <a:xfrm>
            <a:off x="5693664" y="621792"/>
            <a:ext cx="3005328" cy="1127760"/>
          </a:xfrm>
          <a:prstGeom prst="rect">
            <a:avLst/>
          </a:prstGeom>
        </p:spPr>
        <p:txBody>
          <a:bodyPr lIns="0" tIns="0" rIns="0" bIns="0">
            <a:noAutofit/>
          </a:bodyPr>
          <a:lstStyle/>
          <a:p>
            <a:pPr indent="0" algn="just">
              <a:lnSpc>
                <a:spcPts val="2280"/>
              </a:lnSpc>
            </a:pPr>
            <a:r>
              <a:rPr lang="be" sz="1800" b="1">
                <a:solidFill>
                  <a:srgbClr val="0033CC"/>
                </a:solidFill>
                <a:latin typeface="Times New Roman"/>
              </a:rPr>
              <a:t>Ліпскі, У. С. Янкаў вянок. Дзецям пра Янку Купалу/ Уладзімір Ліпскі. - Мінск: Маст. літ. , 2019. - 222 с.</a:t>
            </a:r>
          </a:p>
        </p:txBody>
      </p:sp>
    </p:spTree>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28600" y="6096"/>
            <a:ext cx="3992880" cy="6842760"/>
          </a:xfrm>
          <a:prstGeom prst="rect">
            <a:avLst/>
          </a:prstGeom>
        </p:spPr>
      </p:pic>
      <p:sp>
        <p:nvSpPr>
          <p:cNvPr id="4" name="Прямоугольник 3"/>
          <p:cNvSpPr/>
          <p:nvPr/>
        </p:nvSpPr>
        <p:spPr>
          <a:xfrm>
            <a:off x="1405128" y="457200"/>
            <a:ext cx="7330440" cy="594360"/>
          </a:xfrm>
          <a:prstGeom prst="rect">
            <a:avLst/>
          </a:prstGeom>
        </p:spPr>
        <p:txBody>
          <a:bodyPr lIns="0" tIns="0" rIns="0" bIns="0">
            <a:noAutofit/>
          </a:bodyPr>
          <a:lstStyle/>
          <a:p>
            <a:pPr indent="0">
              <a:lnSpc>
                <a:spcPts val="2640"/>
              </a:lnSpc>
            </a:pPr>
            <a:r>
              <a:rPr lang="be" sz="1800" b="1">
                <a:solidFill>
                  <a:srgbClr val="0033CC"/>
                </a:solidFill>
                <a:latin typeface="Times New Roman"/>
              </a:rPr>
              <a:t>Ліпскі, У. С. Гомельская </a:t>
            </a:r>
            <a:r>
              <a:rPr lang="be" sz="2300" b="1">
                <a:solidFill>
                  <a:srgbClr val="000066"/>
                </a:solidFill>
                <a:latin typeface="Times New Roman"/>
              </a:rPr>
              <a:t>Кніга «Гомельская зямля -</a:t>
            </a:r>
            <a:r>
              <a:rPr lang="be" sz="1800" b="1">
                <a:solidFill>
                  <a:srgbClr val="0033CC"/>
                </a:solidFill>
                <a:latin typeface="Times New Roman"/>
              </a:rPr>
              <a:t>зя</a:t>
            </a:r>
            <a:r>
              <a:rPr lang="be" sz="1800" b="1" baseline="30000">
                <a:solidFill>
                  <a:srgbClr val="0033CC"/>
                </a:solidFill>
                <a:latin typeface="Times New Roman"/>
              </a:rPr>
              <a:t>мл</a:t>
            </a:r>
            <a:r>
              <a:rPr lang="be" sz="1800" b="1">
                <a:solidFill>
                  <a:srgbClr val="0033CC"/>
                </a:solidFill>
                <a:latin typeface="Times New Roman"/>
              </a:rPr>
              <a:t>я - </a:t>
            </a:r>
            <a:r>
              <a:rPr lang="be" sz="1800" b="1" baseline="30000">
                <a:solidFill>
                  <a:srgbClr val="0033CC"/>
                </a:solidFill>
                <a:latin typeface="Times New Roman"/>
              </a:rPr>
              <a:t>Ра</a:t>
            </a:r>
            <a:r>
              <a:rPr lang="be" sz="1800" b="1">
                <a:solidFill>
                  <a:srgbClr val="0033CC"/>
                </a:solidFill>
                <a:latin typeface="Times New Roman"/>
              </a:rPr>
              <a:t>дз</a:t>
            </a:r>
            <a:r>
              <a:rPr lang="be" sz="1800" b="1" baseline="30000">
                <a:solidFill>
                  <a:srgbClr val="0033CC"/>
                </a:solidFill>
                <a:latin typeface="Times New Roman"/>
              </a:rPr>
              <a:t>і</a:t>
            </a:r>
            <a:r>
              <a:rPr lang="be" sz="1800" b="1">
                <a:solidFill>
                  <a:srgbClr val="0033CC"/>
                </a:solidFill>
                <a:latin typeface="Times New Roman"/>
              </a:rPr>
              <a:t>м</a:t>
            </a:r>
            <a:r>
              <a:rPr lang="be" sz="1800" b="1" baseline="30000">
                <a:solidFill>
                  <a:srgbClr val="0033CC"/>
                </a:solidFill>
                <a:latin typeface="Times New Roman"/>
              </a:rPr>
              <a:t>а </a:t>
            </a:r>
            <a:r>
              <a:rPr lang="be" sz="1700" i="1" baseline="30000">
                <a:solidFill>
                  <a:srgbClr val="0033CC"/>
                </a:solidFill>
                <a:latin typeface="Times New Roman"/>
              </a:rPr>
              <a:t>твая</a:t>
            </a:r>
            <a:r>
              <a:rPr lang="be" sz="2300" b="1" baseline="30000">
                <a:solidFill>
                  <a:srgbClr val="0033CC"/>
                </a:solidFill>
                <a:latin typeface="Times New Roman"/>
              </a:rPr>
              <a:t> </a:t>
            </a:r>
            <a:r>
              <a:rPr lang="be" sz="1800" b="1" baseline="30000">
                <a:solidFill>
                  <a:srgbClr val="0033CC"/>
                </a:solidFill>
                <a:latin typeface="Times New Roman"/>
              </a:rPr>
              <a:t>і мая</a:t>
            </a:r>
            <a:r>
              <a:rPr lang="be" sz="1800" b="1">
                <a:solidFill>
                  <a:srgbClr val="0033CC"/>
                </a:solidFill>
                <a:latin typeface="Times New Roman"/>
              </a:rPr>
              <a:t>. </a:t>
            </a:r>
            <a:r>
              <a:rPr lang="be" sz="2300" b="1">
                <a:solidFill>
                  <a:srgbClr val="000066"/>
                </a:solidFill>
                <a:latin typeface="Times New Roman"/>
              </a:rPr>
              <a:t>Радзіма твая і мая. Дзецям пра</a:t>
            </a:r>
          </a:p>
        </p:txBody>
      </p:sp>
      <p:sp>
        <p:nvSpPr>
          <p:cNvPr id="5" name="Прямоугольник 4"/>
          <p:cNvSpPr/>
          <p:nvPr/>
        </p:nvSpPr>
        <p:spPr>
          <a:xfrm>
            <a:off x="5212080" y="1139952"/>
            <a:ext cx="3517392" cy="246888"/>
          </a:xfrm>
          <a:prstGeom prst="rect">
            <a:avLst/>
          </a:prstGeom>
        </p:spPr>
        <p:txBody>
          <a:bodyPr wrap="none" lIns="0" tIns="0" rIns="0" bIns="0">
            <a:noAutofit/>
          </a:bodyPr>
          <a:lstStyle/>
          <a:p>
            <a:pPr indent="0" algn="r">
              <a:spcAft>
                <a:spcPts val="630"/>
              </a:spcAft>
            </a:pPr>
            <a:r>
              <a:rPr lang="be" sz="2300" b="1">
                <a:solidFill>
                  <a:srgbClr val="000066"/>
                </a:solidFill>
                <a:latin typeface="Times New Roman"/>
              </a:rPr>
              <a:t>Гомельшчыну» - вандроўка</a:t>
            </a:r>
          </a:p>
        </p:txBody>
      </p:sp>
      <p:sp>
        <p:nvSpPr>
          <p:cNvPr id="6" name="Прямоугольник 5"/>
          <p:cNvSpPr/>
          <p:nvPr/>
        </p:nvSpPr>
        <p:spPr>
          <a:xfrm>
            <a:off x="1405128" y="1036320"/>
            <a:ext cx="3258312" cy="213360"/>
          </a:xfrm>
          <a:prstGeom prst="rect">
            <a:avLst/>
          </a:prstGeom>
        </p:spPr>
        <p:txBody>
          <a:bodyPr wrap="none" lIns="0" tIns="0" rIns="0" bIns="0">
            <a:noAutofit/>
          </a:bodyPr>
          <a:lstStyle/>
          <a:p>
            <a:pPr indent="0"/>
            <a:r>
              <a:rPr lang="be" sz="1800" b="1">
                <a:solidFill>
                  <a:srgbClr val="0033CC"/>
                </a:solidFill>
                <a:latin typeface="Times New Roman"/>
              </a:rPr>
              <a:t>Дзецям пра Гомельшчыну/</a:t>
            </a:r>
          </a:p>
        </p:txBody>
      </p:sp>
      <p:sp>
        <p:nvSpPr>
          <p:cNvPr id="7" name="Прямоугольник 6"/>
          <p:cNvSpPr/>
          <p:nvPr/>
        </p:nvSpPr>
        <p:spPr>
          <a:xfrm>
            <a:off x="1408176" y="1325880"/>
            <a:ext cx="3230880" cy="210312"/>
          </a:xfrm>
          <a:prstGeom prst="rect">
            <a:avLst/>
          </a:prstGeom>
        </p:spPr>
        <p:txBody>
          <a:bodyPr wrap="none" lIns="0" tIns="0" rIns="0" bIns="0">
            <a:noAutofit/>
          </a:bodyPr>
          <a:lstStyle/>
          <a:p>
            <a:pPr indent="0"/>
            <a:r>
              <a:rPr lang="be" sz="1800" b="1">
                <a:solidFill>
                  <a:srgbClr val="0033CC"/>
                </a:solidFill>
                <a:latin typeface="Times New Roman"/>
              </a:rPr>
              <a:t>Уладзімір Ліпскі. - Мінск:</a:t>
            </a:r>
          </a:p>
        </p:txBody>
      </p:sp>
      <p:sp>
        <p:nvSpPr>
          <p:cNvPr id="8" name="Прямоугольник 7"/>
          <p:cNvSpPr/>
          <p:nvPr/>
        </p:nvSpPr>
        <p:spPr>
          <a:xfrm>
            <a:off x="5367528" y="1484376"/>
            <a:ext cx="3358896" cy="219456"/>
          </a:xfrm>
          <a:prstGeom prst="rect">
            <a:avLst/>
          </a:prstGeom>
        </p:spPr>
        <p:txBody>
          <a:bodyPr wrap="none" lIns="0" tIns="0" rIns="0" bIns="0">
            <a:noAutofit/>
          </a:bodyPr>
          <a:lstStyle/>
          <a:p>
            <a:pPr indent="0" algn="r">
              <a:spcAft>
                <a:spcPts val="630"/>
              </a:spcAft>
            </a:pPr>
            <a:r>
              <a:rPr lang="be" sz="2300" b="1">
                <a:solidFill>
                  <a:srgbClr val="000066"/>
                </a:solidFill>
                <a:latin typeface="Times New Roman"/>
              </a:rPr>
              <a:t>па усіх раенах беларускага</a:t>
            </a:r>
          </a:p>
        </p:txBody>
      </p:sp>
      <p:sp>
        <p:nvSpPr>
          <p:cNvPr id="9" name="Прямоугольник 8"/>
          <p:cNvSpPr/>
          <p:nvPr/>
        </p:nvSpPr>
        <p:spPr>
          <a:xfrm>
            <a:off x="1411224" y="1624584"/>
            <a:ext cx="3243072" cy="192024"/>
          </a:xfrm>
          <a:prstGeom prst="rect">
            <a:avLst/>
          </a:prstGeom>
        </p:spPr>
        <p:txBody>
          <a:bodyPr wrap="none" lIns="0" tIns="0" rIns="0" bIns="0">
            <a:noAutofit/>
          </a:bodyPr>
          <a:lstStyle/>
          <a:p>
            <a:pPr indent="0"/>
            <a:r>
              <a:rPr lang="be" sz="1800" b="1">
                <a:solidFill>
                  <a:srgbClr val="0033CC"/>
                </a:solidFill>
                <a:latin typeface="Times New Roman"/>
              </a:rPr>
              <a:t>Выдавецкі дом «Звязда»,</a:t>
            </a:r>
          </a:p>
        </p:txBody>
      </p:sp>
      <p:sp>
        <p:nvSpPr>
          <p:cNvPr id="10" name="Прямоугольник 9"/>
          <p:cNvSpPr/>
          <p:nvPr/>
        </p:nvSpPr>
        <p:spPr>
          <a:xfrm>
            <a:off x="1408176" y="1905000"/>
            <a:ext cx="1764792" cy="164592"/>
          </a:xfrm>
          <a:prstGeom prst="rect">
            <a:avLst/>
          </a:prstGeom>
        </p:spPr>
        <p:txBody>
          <a:bodyPr wrap="none" lIns="0" tIns="0" rIns="0" bIns="0">
            <a:noAutofit/>
          </a:bodyPr>
          <a:lstStyle/>
          <a:p>
            <a:pPr indent="0"/>
            <a:r>
              <a:rPr lang="be" sz="1800" b="1">
                <a:solidFill>
                  <a:srgbClr val="0033CC"/>
                </a:solidFill>
                <a:latin typeface="Times New Roman"/>
              </a:rPr>
              <a:t>2013. - 256 с.: іл.</a:t>
            </a:r>
          </a:p>
        </p:txBody>
      </p:sp>
      <p:sp>
        <p:nvSpPr>
          <p:cNvPr id="11" name="Прямоугольник 10"/>
          <p:cNvSpPr/>
          <p:nvPr/>
        </p:nvSpPr>
        <p:spPr>
          <a:xfrm>
            <a:off x="2078736" y="2456688"/>
            <a:ext cx="438912" cy="128016"/>
          </a:xfrm>
          <a:prstGeom prst="rect">
            <a:avLst/>
          </a:prstGeom>
          <a:solidFill>
            <a:srgbClr val="CFE8EF"/>
          </a:solidFill>
        </p:spPr>
        <p:txBody>
          <a:bodyPr wrap="none" lIns="0" tIns="0" rIns="0" bIns="0">
            <a:noAutofit/>
          </a:bodyPr>
          <a:lstStyle/>
          <a:p>
            <a:pPr indent="0"/>
            <a:r>
              <a:rPr lang="be" sz="1100" i="1">
                <a:solidFill>
                  <a:srgbClr val="433B2D"/>
                </a:solidFill>
                <a:latin typeface="Georgia"/>
              </a:rPr>
              <a:t>УлігО</a:t>
            </a:r>
          </a:p>
        </p:txBody>
      </p:sp>
      <p:sp>
        <p:nvSpPr>
          <p:cNvPr id="12" name="Прямоугольник 11"/>
          <p:cNvSpPr/>
          <p:nvPr/>
        </p:nvSpPr>
        <p:spPr>
          <a:xfrm>
            <a:off x="3035808" y="2462784"/>
            <a:ext cx="146304" cy="109728"/>
          </a:xfrm>
          <a:prstGeom prst="rect">
            <a:avLst/>
          </a:prstGeom>
          <a:solidFill>
            <a:srgbClr val="68C5E4"/>
          </a:solidFill>
        </p:spPr>
        <p:txBody>
          <a:bodyPr wrap="none" lIns="0" tIns="0" rIns="0" bIns="0">
            <a:noAutofit/>
          </a:bodyPr>
          <a:lstStyle/>
          <a:p>
            <a:pPr indent="0"/>
            <a:r>
              <a:rPr lang="be" sz="1700" i="1">
                <a:solidFill>
                  <a:srgbClr val="112C38"/>
                </a:solidFill>
                <a:latin typeface="Times New Roman"/>
              </a:rPr>
              <a:t>л</a:t>
            </a:r>
          </a:p>
        </p:txBody>
      </p:sp>
      <p:sp>
        <p:nvSpPr>
          <p:cNvPr id="13" name="Прямоугольник 12"/>
          <p:cNvSpPr/>
          <p:nvPr/>
        </p:nvSpPr>
        <p:spPr>
          <a:xfrm>
            <a:off x="3206496" y="2487168"/>
            <a:ext cx="353568" cy="85344"/>
          </a:xfrm>
          <a:prstGeom prst="rect">
            <a:avLst/>
          </a:prstGeom>
          <a:solidFill>
            <a:srgbClr val="91BFE5"/>
          </a:solidFill>
        </p:spPr>
        <p:txBody>
          <a:bodyPr wrap="none" lIns="0" tIns="0" rIns="0" bIns="0">
            <a:noAutofit/>
          </a:bodyPr>
          <a:lstStyle/>
          <a:p>
            <a:pPr indent="0"/>
            <a:r>
              <a:rPr lang="be" sz="1800" b="1">
                <a:solidFill>
                  <a:srgbClr val="112C38"/>
                </a:solidFill>
                <a:latin typeface="Times New Roman"/>
              </a:rPr>
              <a:t>ПІІ к</a:t>
            </a:r>
          </a:p>
        </p:txBody>
      </p:sp>
      <p:sp>
        <p:nvSpPr>
          <p:cNvPr id="14" name="Прямоугольник 13"/>
          <p:cNvSpPr/>
          <p:nvPr/>
        </p:nvSpPr>
        <p:spPr>
          <a:xfrm>
            <a:off x="2560320" y="2493264"/>
            <a:ext cx="243840" cy="79248"/>
          </a:xfrm>
          <a:prstGeom prst="rect">
            <a:avLst/>
          </a:prstGeom>
          <a:solidFill>
            <a:srgbClr val="CFE8EF"/>
          </a:solidFill>
        </p:spPr>
        <p:txBody>
          <a:bodyPr wrap="none" lIns="0" tIns="0" rIns="0" bIns="0">
            <a:noAutofit/>
          </a:bodyPr>
          <a:lstStyle/>
          <a:p>
            <a:pPr indent="0"/>
            <a:r>
              <a:rPr lang="be" sz="1000" i="1" cap="small" spc="150">
                <a:solidFill>
                  <a:srgbClr val="112C38"/>
                </a:solidFill>
                <a:latin typeface="Times New Roman"/>
              </a:rPr>
              <a:t>члі</a:t>
            </a:r>
          </a:p>
        </p:txBody>
      </p:sp>
      <p:sp>
        <p:nvSpPr>
          <p:cNvPr id="15" name="Прямоугольник 14"/>
          <p:cNvSpPr/>
          <p:nvPr/>
        </p:nvSpPr>
        <p:spPr>
          <a:xfrm>
            <a:off x="4840224" y="1807464"/>
            <a:ext cx="3889248" cy="557784"/>
          </a:xfrm>
          <a:prstGeom prst="rect">
            <a:avLst/>
          </a:prstGeom>
        </p:spPr>
        <p:txBody>
          <a:bodyPr lIns="0" tIns="0" rIns="0" bIns="0">
            <a:noAutofit/>
          </a:bodyPr>
          <a:lstStyle/>
          <a:p>
            <a:pPr indent="0" algn="r">
              <a:lnSpc>
                <a:spcPts val="2616"/>
              </a:lnSpc>
            </a:pPr>
            <a:r>
              <a:rPr lang="be" sz="2300" b="1">
                <a:solidFill>
                  <a:srgbClr val="000066"/>
                </a:solidFill>
                <a:latin typeface="Times New Roman"/>
              </a:rPr>
              <a:t>Палесся. Разам з пісьменнікам юны чытач пазнаеміцца </a:t>
            </a:r>
          </a:p>
        </p:txBody>
      </p:sp>
      <p:sp>
        <p:nvSpPr>
          <p:cNvPr id="16" name="Прямоугольник 15"/>
          <p:cNvSpPr/>
          <p:nvPr/>
        </p:nvSpPr>
        <p:spPr>
          <a:xfrm>
            <a:off x="4678680" y="2478024"/>
            <a:ext cx="4059936" cy="1926336"/>
          </a:xfrm>
          <a:prstGeom prst="rect">
            <a:avLst/>
          </a:prstGeom>
        </p:spPr>
        <p:txBody>
          <a:bodyPr lIns="0" tIns="0" rIns="0" bIns="0">
            <a:noAutofit/>
          </a:bodyPr>
          <a:lstStyle/>
          <a:p>
            <a:pPr indent="0" algn="r">
              <a:lnSpc>
                <a:spcPts val="2616"/>
              </a:lnSpc>
            </a:pPr>
            <a:r>
              <a:rPr lang="be" sz="2300" b="1" dirty="0">
                <a:solidFill>
                  <a:srgbClr val="000066"/>
                </a:solidFill>
                <a:latin typeface="Times New Roman"/>
              </a:rPr>
              <a:t>з іх картамі, гербамі, гісторыяй, жыхарамі, пазнае, чаму так, а не інакш называюцца гарады, якімі падзеямі праславіліся розныя рэгіены. Многія краязнаучыя нарысы —</a:t>
            </a:r>
          </a:p>
        </p:txBody>
      </p:sp>
      <p:sp>
        <p:nvSpPr>
          <p:cNvPr id="17" name="Прямоугольник 16"/>
          <p:cNvSpPr/>
          <p:nvPr/>
        </p:nvSpPr>
        <p:spPr>
          <a:xfrm>
            <a:off x="4742688" y="4456176"/>
            <a:ext cx="4035552" cy="1975104"/>
          </a:xfrm>
          <a:prstGeom prst="rect">
            <a:avLst/>
          </a:prstGeom>
        </p:spPr>
        <p:txBody>
          <a:bodyPr lIns="0" tIns="0" rIns="0" bIns="0">
            <a:noAutofit/>
          </a:bodyPr>
          <a:lstStyle/>
          <a:p>
            <a:pPr indent="0" algn="r">
              <a:lnSpc>
                <a:spcPts val="2640"/>
              </a:lnSpc>
              <a:spcAft>
                <a:spcPts val="420"/>
              </a:spcAft>
            </a:pPr>
            <a:r>
              <a:rPr lang="be" sz="2300" b="1">
                <a:solidFill>
                  <a:srgbClr val="000066"/>
                </a:solidFill>
                <a:latin typeface="Times New Roman"/>
              </a:rPr>
              <a:t>пра падзеі Вялікай Анчыннан вайны. Кніга цікавая не толькі гомельскім школьнікам, але і усім, хто хацеу бы нешта даведацца аб выдатным палескім краі.</a:t>
            </a:r>
          </a:p>
        </p:txBody>
      </p:sp>
      <p:sp>
        <p:nvSpPr>
          <p:cNvPr id="18" name="Прямоугольник 17"/>
          <p:cNvSpPr/>
          <p:nvPr/>
        </p:nvSpPr>
        <p:spPr>
          <a:xfrm>
            <a:off x="5074920" y="6653784"/>
            <a:ext cx="106680" cy="131064"/>
          </a:xfrm>
          <a:prstGeom prst="rect">
            <a:avLst/>
          </a:prstGeom>
          <a:solidFill>
            <a:srgbClr val="8FCCA9"/>
          </a:solidFill>
        </p:spPr>
        <p:txBody>
          <a:bodyPr wrap="none" lIns="0" tIns="0" rIns="0" bIns="0">
            <a:noAutofit/>
          </a:bodyPr>
          <a:lstStyle/>
          <a:p>
            <a:pPr indent="0">
              <a:spcBef>
                <a:spcPts val="420"/>
              </a:spcBef>
            </a:pPr>
            <a:r>
              <a:rPr lang="be" sz="2300" b="1">
                <a:solidFill>
                  <a:srgbClr val="52664E"/>
                </a:solidFill>
                <a:latin typeface="Times New Roman"/>
              </a:rPr>
              <a:t>л</a:t>
            </a:r>
          </a:p>
        </p:txBody>
      </p:sp>
    </p:spTree>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6096" y="6096"/>
            <a:ext cx="1325880" cy="6842760"/>
          </a:xfrm>
          <a:prstGeom prst="rect">
            <a:avLst/>
          </a:prstGeom>
        </p:spPr>
      </p:pic>
      <p:pic>
        <p:nvPicPr>
          <p:cNvPr id="3" name="Рисунок 2"/>
          <p:cNvPicPr>
            <a:picLocks noChangeAspect="1"/>
          </p:cNvPicPr>
          <p:nvPr/>
        </p:nvPicPr>
        <p:blipFill>
          <a:blip r:embed="rId3"/>
          <a:stretch>
            <a:fillRect/>
          </a:stretch>
        </p:blipFill>
        <p:spPr>
          <a:xfrm>
            <a:off x="5669280" y="2069592"/>
            <a:ext cx="3474720" cy="4693920"/>
          </a:xfrm>
          <a:prstGeom prst="rect">
            <a:avLst/>
          </a:prstGeom>
        </p:spPr>
      </p:pic>
      <p:sp>
        <p:nvSpPr>
          <p:cNvPr id="5" name="Прямоугольник 4"/>
          <p:cNvSpPr/>
          <p:nvPr/>
        </p:nvSpPr>
        <p:spPr>
          <a:xfrm>
            <a:off x="1331976" y="524256"/>
            <a:ext cx="3404616" cy="1389888"/>
          </a:xfrm>
          <a:prstGeom prst="rect">
            <a:avLst/>
          </a:prstGeom>
        </p:spPr>
        <p:txBody>
          <a:bodyPr lIns="0" tIns="0" rIns="0" bIns="0">
            <a:noAutofit/>
          </a:bodyPr>
          <a:lstStyle/>
          <a:p>
            <a:pPr indent="0">
              <a:lnSpc>
                <a:spcPts val="2736"/>
              </a:lnSpc>
            </a:pPr>
            <a:r>
              <a:rPr lang="be" sz="2300" b="1">
                <a:solidFill>
                  <a:srgbClr val="000066"/>
                </a:solidFill>
                <a:latin typeface="Times New Roman"/>
              </a:rPr>
              <a:t>Аповесць-казка Раісы Баравіковап і Уладзіміра Ліпскага "Пра Бусю, які жыве на Беларусі"</a:t>
            </a:r>
          </a:p>
        </p:txBody>
      </p:sp>
      <p:sp>
        <p:nvSpPr>
          <p:cNvPr id="6" name="Прямоугольник 5"/>
          <p:cNvSpPr/>
          <p:nvPr/>
        </p:nvSpPr>
        <p:spPr>
          <a:xfrm>
            <a:off x="5346192" y="475488"/>
            <a:ext cx="3541776" cy="1432560"/>
          </a:xfrm>
          <a:prstGeom prst="rect">
            <a:avLst/>
          </a:prstGeom>
        </p:spPr>
        <p:txBody>
          <a:bodyPr lIns="0" tIns="0" rIns="0" bIns="0">
            <a:noAutofit/>
          </a:bodyPr>
          <a:lstStyle/>
          <a:p>
            <a:pPr indent="0" algn="just">
              <a:lnSpc>
                <a:spcPts val="2280"/>
              </a:lnSpc>
            </a:pPr>
            <a:r>
              <a:rPr lang="be" sz="1800" b="1">
                <a:solidFill>
                  <a:srgbClr val="0033CC"/>
                </a:solidFill>
                <a:latin typeface="Times New Roman"/>
              </a:rPr>
              <a:t>Баравікова, Р., Ліпскі, У. Пра Бусю, яка жыве на Беларусі: аповесць-казка/    Раіса</a:t>
            </a:r>
          </a:p>
          <a:p>
            <a:pPr indent="0" algn="just">
              <a:lnSpc>
                <a:spcPts val="2280"/>
              </a:lnSpc>
            </a:pPr>
            <a:r>
              <a:rPr lang="be" sz="1800" b="1">
                <a:solidFill>
                  <a:srgbClr val="0033CC"/>
                </a:solidFill>
                <a:latin typeface="Times New Roman"/>
              </a:rPr>
              <a:t>Баравікова, Уладзімір Ліпскі. -Мінск: Харвест, 2016. - 128 с.:</a:t>
            </a:r>
          </a:p>
        </p:txBody>
      </p:sp>
      <p:sp>
        <p:nvSpPr>
          <p:cNvPr id="7" name="Прямоугольник 6"/>
          <p:cNvSpPr/>
          <p:nvPr/>
        </p:nvSpPr>
        <p:spPr>
          <a:xfrm>
            <a:off x="1371600" y="1972056"/>
            <a:ext cx="4264152" cy="4483608"/>
          </a:xfrm>
          <a:prstGeom prst="rect">
            <a:avLst/>
          </a:prstGeom>
        </p:spPr>
        <p:txBody>
          <a:bodyPr lIns="0" tIns="0" rIns="0" bIns="0">
            <a:noAutofit/>
          </a:bodyPr>
          <a:lstStyle/>
          <a:p>
            <a:pPr indent="0">
              <a:lnSpc>
                <a:spcPts val="2760"/>
              </a:lnSpc>
            </a:pPr>
            <a:r>
              <a:rPr lang="be" sz="2300" b="1" dirty="0">
                <a:solidFill>
                  <a:srgbClr val="000066"/>
                </a:solidFill>
                <a:latin typeface="Times New Roman"/>
              </a:rPr>
              <a:t>не толькі пра птушку - сябра </a:t>
            </a:r>
            <a:r>
              <a:rPr lang="be" sz="2300" b="1" baseline="30000" dirty="0">
                <a:solidFill>
                  <a:srgbClr val="0033CC"/>
                </a:solidFill>
                <a:latin typeface="Times New Roman"/>
              </a:rPr>
              <a:t>іл</a:t>
            </a:r>
            <a:r>
              <a:rPr lang="be" sz="2300" b="1" dirty="0">
                <a:solidFill>
                  <a:srgbClr val="0033CC"/>
                </a:solidFill>
                <a:latin typeface="Times New Roman"/>
              </a:rPr>
              <a:t>* </a:t>
            </a:r>
            <a:r>
              <a:rPr lang="be" sz="2300" b="1" dirty="0">
                <a:solidFill>
                  <a:srgbClr val="000066"/>
                </a:solidFill>
                <a:latin typeface="Times New Roman"/>
              </a:rPr>
              <a:t>чалавека, а і пра тое, як трэба разумець і берагчы прыроду, будаваць з ей свае адносіны.</a:t>
            </a:r>
          </a:p>
          <a:p>
            <a:pPr indent="0">
              <a:lnSpc>
                <a:spcPts val="2760"/>
              </a:lnSpc>
            </a:pPr>
            <a:r>
              <a:rPr lang="be" sz="2300" b="1" dirty="0">
                <a:solidFill>
                  <a:srgbClr val="000066"/>
                </a:solidFill>
                <a:latin typeface="Times New Roman"/>
              </a:rPr>
              <a:t>Цікавая, займальная энцыклапедыя пра буслоў, слоўнік Бусі</a:t>
            </a:r>
          </a:p>
          <a:p>
            <a:pPr indent="0">
              <a:lnSpc>
                <a:spcPts val="2760"/>
              </a:lnSpc>
              <a:spcAft>
                <a:spcPts val="420"/>
              </a:spcAft>
            </a:pPr>
            <a:r>
              <a:rPr lang="be" sz="2300" b="1" dirty="0">
                <a:solidFill>
                  <a:srgbClr val="000066"/>
                </a:solidFill>
                <a:latin typeface="Times New Roman"/>
              </a:rPr>
              <a:t>і маляванка Бусі - усе гэтыя важныя дапаўненні да кнігі ставяць яе ў разрад дапаможнікаў для ўсіх тых, хто выхоўвае нашых маленькіх нашчадкаў.</a:t>
            </a:r>
          </a:p>
        </p:txBody>
      </p:sp>
    </p:spTree>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28600" y="6096"/>
            <a:ext cx="4407408" cy="6842760"/>
          </a:xfrm>
          <a:prstGeom prst="rect">
            <a:avLst/>
          </a:prstGeom>
        </p:spPr>
      </p:pic>
      <p:sp>
        <p:nvSpPr>
          <p:cNvPr id="4" name="Прямоугольник 3"/>
          <p:cNvSpPr/>
          <p:nvPr/>
        </p:nvSpPr>
        <p:spPr>
          <a:xfrm>
            <a:off x="1517904" y="536448"/>
            <a:ext cx="7254240" cy="1103376"/>
          </a:xfrm>
          <a:prstGeom prst="rect">
            <a:avLst/>
          </a:prstGeom>
        </p:spPr>
        <p:txBody>
          <a:bodyPr lIns="0" tIns="0" rIns="0" bIns="0">
            <a:noAutofit/>
          </a:bodyPr>
          <a:lstStyle/>
          <a:p>
            <a:pPr indent="0">
              <a:lnSpc>
                <a:spcPts val="1824"/>
              </a:lnSpc>
            </a:pPr>
            <a:r>
              <a:rPr lang="be" sz="1800" b="1">
                <a:solidFill>
                  <a:srgbClr val="0033CC"/>
                </a:solidFill>
                <a:latin typeface="Times New Roman"/>
              </a:rPr>
              <a:t>Ліпскі, у. Ка</a:t>
            </a:r>
            <a:r>
              <a:rPr lang="be" sz="1800" b="1" baseline="30000">
                <a:solidFill>
                  <a:srgbClr val="0033CC"/>
                </a:solidFill>
                <a:latin typeface="Times New Roman"/>
              </a:rPr>
              <a:t>р</a:t>
            </a:r>
            <a:r>
              <a:rPr lang="be" sz="1800" b="1">
                <a:solidFill>
                  <a:srgbClr val="0033CC"/>
                </a:solidFill>
                <a:latin typeface="Times New Roman"/>
              </a:rPr>
              <a:t>ал</a:t>
            </a:r>
            <a:r>
              <a:rPr lang="be" sz="1800" b="1" baseline="30000">
                <a:solidFill>
                  <a:srgbClr val="0033CC"/>
                </a:solidFill>
                <a:latin typeface="Times New Roman"/>
              </a:rPr>
              <a:t>ев</a:t>
            </a:r>
            <a:r>
              <a:rPr lang="be" sz="1800" b="1">
                <a:solidFill>
                  <a:srgbClr val="0033CC"/>
                </a:solidFill>
                <a:latin typeface="Times New Roman"/>
              </a:rPr>
              <a:t>а б</a:t>
            </a:r>
            <a:r>
              <a:rPr lang="be" sz="1800" b="1" baseline="30000">
                <a:solidFill>
                  <a:srgbClr val="0033CC"/>
                </a:solidFill>
                <a:latin typeface="Times New Roman"/>
              </a:rPr>
              <a:t>е</a:t>
            </a:r>
            <a:r>
              <a:rPr lang="be" sz="1800" b="1">
                <a:solidFill>
                  <a:srgbClr val="0033CC"/>
                </a:solidFill>
                <a:latin typeface="Times New Roman"/>
              </a:rPr>
              <a:t>лых </a:t>
            </a:r>
            <a:r>
              <a:rPr lang="en-US" sz="2300" b="1">
                <a:solidFill>
                  <a:srgbClr val="000066"/>
                </a:solidFill>
                <a:latin typeface="Times New Roman"/>
              </a:rPr>
              <a:t>y </a:t>
            </a:r>
            <a:r>
              <a:rPr lang="be" sz="2300" b="1">
                <a:solidFill>
                  <a:srgbClr val="000066"/>
                </a:solidFill>
                <a:latin typeface="Times New Roman"/>
              </a:rPr>
              <a:t>кнігу ўвайшлі аповесці-</a:t>
            </a:r>
            <a:r>
              <a:rPr lang="be" sz="1800" b="1">
                <a:solidFill>
                  <a:srgbClr val="0033CC"/>
                </a:solidFill>
                <a:latin typeface="Times New Roman"/>
              </a:rPr>
              <a:t>прынцэс. Выбранае: аповесці,</a:t>
            </a:r>
          </a:p>
          <a:p>
            <a:pPr indent="0" algn="just">
              <a:lnSpc>
                <a:spcPts val="2136"/>
              </a:lnSpc>
            </a:pPr>
            <a:r>
              <a:rPr lang="be" sz="1800" b="1">
                <a:solidFill>
                  <a:srgbClr val="0033CC"/>
                </a:solidFill>
                <a:latin typeface="Times New Roman"/>
              </a:rPr>
              <a:t>казкі, апавяданні/ Уладзімір    </a:t>
            </a:r>
            <a:r>
              <a:rPr lang="be" sz="2300" b="1" baseline="30000">
                <a:solidFill>
                  <a:srgbClr val="000066"/>
                </a:solidFill>
                <a:latin typeface="Times New Roman"/>
              </a:rPr>
              <a:t>казкі</a:t>
            </a:r>
            <a:r>
              <a:rPr lang="be" sz="2300" b="1">
                <a:solidFill>
                  <a:srgbClr val="000066"/>
                </a:solidFill>
                <a:latin typeface="Times New Roman"/>
              </a:rPr>
              <a:t> ”</a:t>
            </a:r>
            <a:r>
              <a:rPr lang="be" sz="2300" b="1" baseline="30000">
                <a:solidFill>
                  <a:srgbClr val="000066"/>
                </a:solidFill>
                <a:latin typeface="Times New Roman"/>
              </a:rPr>
              <a:t>П</a:t>
            </a:r>
            <a:r>
              <a:rPr lang="be" sz="2300" b="1">
                <a:solidFill>
                  <a:srgbClr val="000066"/>
                </a:solidFill>
                <a:latin typeface="Times New Roman"/>
              </a:rPr>
              <a:t>Р</a:t>
            </a:r>
            <a:r>
              <a:rPr lang="be" sz="2300" b="1" baseline="30000">
                <a:solidFill>
                  <a:srgbClr val="000066"/>
                </a:solidFill>
                <a:latin typeface="Times New Roman"/>
              </a:rPr>
              <a:t>а Ан</a:t>
            </a:r>
            <a:r>
              <a:rPr lang="be" sz="2300" b="1">
                <a:solidFill>
                  <a:srgbClr val="000066"/>
                </a:solidFill>
                <a:latin typeface="Times New Roman"/>
              </a:rPr>
              <a:t>др</a:t>
            </a:r>
            <a:r>
              <a:rPr lang="be" sz="2300" b="1" baseline="30000">
                <a:solidFill>
                  <a:srgbClr val="000066"/>
                </a:solidFill>
                <a:latin typeface="Times New Roman"/>
              </a:rPr>
              <a:t>эйк</a:t>
            </a:r>
            <a:r>
              <a:rPr lang="be" sz="2300" b="1">
                <a:solidFill>
                  <a:srgbClr val="000066"/>
                </a:solidFill>
                <a:latin typeface="Times New Roman"/>
              </a:rPr>
              <a:t>у</a:t>
            </a:r>
          </a:p>
          <a:p>
            <a:pPr indent="0" algn="just">
              <a:lnSpc>
                <a:spcPts val="2136"/>
              </a:lnSpc>
              <a:spcAft>
                <a:spcPts val="420"/>
              </a:spcAft>
            </a:pPr>
            <a:r>
              <a:rPr lang="be" sz="1800" b="1">
                <a:solidFill>
                  <a:srgbClr val="0033CC"/>
                </a:solidFill>
                <a:latin typeface="Times New Roman"/>
              </a:rPr>
              <a:t>Ліпскі. - Мінск: «Юнацтва»,    </a:t>
            </a:r>
            <a:r>
              <a:rPr lang="be" sz="2300" b="1">
                <a:solidFill>
                  <a:srgbClr val="000066"/>
                </a:solidFill>
                <a:latin typeface="Times New Roman"/>
              </a:rPr>
              <a:t>Добрыка і чорціка</a:t>
            </a:r>
          </a:p>
        </p:txBody>
      </p:sp>
      <p:sp>
        <p:nvSpPr>
          <p:cNvPr id="5" name="Прямоугольник 4"/>
          <p:cNvSpPr/>
          <p:nvPr/>
        </p:nvSpPr>
        <p:spPr>
          <a:xfrm>
            <a:off x="1517904" y="1664208"/>
            <a:ext cx="1676400" cy="195072"/>
          </a:xfrm>
          <a:prstGeom prst="rect">
            <a:avLst/>
          </a:prstGeom>
        </p:spPr>
        <p:txBody>
          <a:bodyPr wrap="none" lIns="0" tIns="0" rIns="0" bIns="0">
            <a:noAutofit/>
          </a:bodyPr>
          <a:lstStyle/>
          <a:p>
            <a:pPr indent="0"/>
            <a:r>
              <a:rPr lang="be" sz="1800" b="1">
                <a:solidFill>
                  <a:srgbClr val="0033CC"/>
                </a:solidFill>
                <a:latin typeface="Times New Roman"/>
              </a:rPr>
              <a:t>2000. - 335 с.: іл</a:t>
            </a:r>
          </a:p>
        </p:txBody>
      </p:sp>
      <p:sp>
        <p:nvSpPr>
          <p:cNvPr id="6" name="Прямоугольник 5"/>
          <p:cNvSpPr/>
          <p:nvPr/>
        </p:nvSpPr>
        <p:spPr>
          <a:xfrm>
            <a:off x="4986528" y="1682496"/>
            <a:ext cx="3791712" cy="3980688"/>
          </a:xfrm>
          <a:prstGeom prst="rect">
            <a:avLst/>
          </a:prstGeom>
        </p:spPr>
        <p:txBody>
          <a:bodyPr lIns="0" tIns="0" rIns="0" bIns="0">
            <a:noAutofit/>
          </a:bodyPr>
          <a:lstStyle/>
          <a:p>
            <a:pPr indent="0" algn="r">
              <a:lnSpc>
                <a:spcPts val="2880"/>
              </a:lnSpc>
              <a:spcBef>
                <a:spcPts val="420"/>
              </a:spcBef>
            </a:pPr>
            <a:r>
              <a:rPr lang="be" sz="2300" b="1" dirty="0">
                <a:solidFill>
                  <a:srgbClr val="000066"/>
                </a:solidFill>
                <a:latin typeface="Times New Roman"/>
              </a:rPr>
              <a:t>Дуроніка”, ”Клякса-Вакса і Янка з Дзіўнагорска”, а таксама апавяданні, казкі, загадкі, жарты.</a:t>
            </a:r>
          </a:p>
          <a:p>
            <a:pPr indent="0" algn="r">
              <a:lnSpc>
                <a:spcPts val="2880"/>
              </a:lnSpc>
            </a:pPr>
            <a:r>
              <a:rPr lang="be" sz="2300" b="1" dirty="0">
                <a:solidFill>
                  <a:srgbClr val="000066"/>
                </a:solidFill>
                <a:latin typeface="Times New Roman"/>
              </a:rPr>
              <a:t>Усе гэтыя творы, займальныя, дынамічныя, са шматлікімі прыгодамі і неверагоднымі здарэннямі, дапамогуць чытачу яшчэ раз зазірнуць у чарадзейны свет —</a:t>
            </a:r>
          </a:p>
        </p:txBody>
      </p:sp>
      <p:sp>
        <p:nvSpPr>
          <p:cNvPr id="7" name="Прямоугольник 6"/>
          <p:cNvSpPr/>
          <p:nvPr/>
        </p:nvSpPr>
        <p:spPr>
          <a:xfrm>
            <a:off x="6473952" y="5766816"/>
            <a:ext cx="2292096" cy="231648"/>
          </a:xfrm>
          <a:prstGeom prst="rect">
            <a:avLst/>
          </a:prstGeom>
        </p:spPr>
        <p:txBody>
          <a:bodyPr wrap="none" lIns="0" tIns="0" rIns="0" bIns="0">
            <a:noAutofit/>
          </a:bodyPr>
          <a:lstStyle/>
          <a:p>
            <a:pPr indent="0" algn="r">
              <a:spcAft>
                <a:spcPts val="3780"/>
              </a:spcAft>
            </a:pPr>
            <a:r>
              <a:rPr lang="be" sz="2300" b="1">
                <a:solidFill>
                  <a:srgbClr val="000066"/>
                </a:solidFill>
                <a:latin typeface="Times New Roman"/>
              </a:rPr>
              <a:t>свет дзяцінства.</a:t>
            </a:r>
          </a:p>
        </p:txBody>
      </p:sp>
    </p:spTree>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28600" y="6096"/>
            <a:ext cx="1103376" cy="6842760"/>
          </a:xfrm>
          <a:prstGeom prst="rect">
            <a:avLst/>
          </a:prstGeom>
        </p:spPr>
      </p:pic>
      <p:pic>
        <p:nvPicPr>
          <p:cNvPr id="3" name="Рисунок 2"/>
          <p:cNvPicPr>
            <a:picLocks noChangeAspect="1"/>
          </p:cNvPicPr>
          <p:nvPr/>
        </p:nvPicPr>
        <p:blipFill>
          <a:blip r:embed="rId3"/>
          <a:stretch>
            <a:fillRect/>
          </a:stretch>
        </p:blipFill>
        <p:spPr>
          <a:xfrm>
            <a:off x="8958072" y="344424"/>
            <a:ext cx="176784" cy="1618488"/>
          </a:xfrm>
          <a:prstGeom prst="rect">
            <a:avLst/>
          </a:prstGeom>
        </p:spPr>
      </p:pic>
      <p:pic>
        <p:nvPicPr>
          <p:cNvPr id="4" name="Рисунок 3"/>
          <p:cNvPicPr>
            <a:picLocks noChangeAspect="1"/>
          </p:cNvPicPr>
          <p:nvPr/>
        </p:nvPicPr>
        <p:blipFill>
          <a:blip r:embed="rId4"/>
          <a:stretch>
            <a:fillRect/>
          </a:stretch>
        </p:blipFill>
        <p:spPr>
          <a:xfrm>
            <a:off x="5577840" y="2054352"/>
            <a:ext cx="3557016" cy="4645152"/>
          </a:xfrm>
          <a:prstGeom prst="rect">
            <a:avLst/>
          </a:prstGeom>
        </p:spPr>
      </p:pic>
      <p:sp>
        <p:nvSpPr>
          <p:cNvPr id="6" name="Прямоугольник 5"/>
          <p:cNvSpPr/>
          <p:nvPr/>
        </p:nvSpPr>
        <p:spPr>
          <a:xfrm>
            <a:off x="1386840" y="509016"/>
            <a:ext cx="3831336" cy="1664208"/>
          </a:xfrm>
          <a:prstGeom prst="rect">
            <a:avLst/>
          </a:prstGeom>
        </p:spPr>
        <p:txBody>
          <a:bodyPr lIns="0" tIns="0" rIns="0" bIns="0">
            <a:noAutofit/>
          </a:bodyPr>
          <a:lstStyle/>
          <a:p>
            <a:pPr indent="0">
              <a:lnSpc>
                <a:spcPts val="2760"/>
              </a:lnSpc>
            </a:pPr>
            <a:r>
              <a:rPr lang="be" sz="2300" b="1">
                <a:solidFill>
                  <a:srgbClr val="000066"/>
                </a:solidFill>
                <a:latin typeface="Times New Roman"/>
              </a:rPr>
              <a:t>«Біблія </a:t>
            </a:r>
            <a:r>
              <a:rPr lang="en-US" sz="2300" b="1">
                <a:solidFill>
                  <a:srgbClr val="000066"/>
                </a:solidFill>
                <a:latin typeface="Times New Roman"/>
              </a:rPr>
              <a:t>- </a:t>
            </a:r>
            <a:r>
              <a:rPr lang="be" sz="2300" b="1">
                <a:solidFill>
                  <a:srgbClr val="000066"/>
                </a:solidFill>
                <a:latin typeface="Times New Roman"/>
              </a:rPr>
              <a:t>самая старажытная кніга ў свеце... Давайце і мы, сябры, прачытаем некаторыя біблейскія гісторыі.</a:t>
            </a:r>
          </a:p>
        </p:txBody>
      </p:sp>
      <p:sp>
        <p:nvSpPr>
          <p:cNvPr id="7" name="Прямоугольник 6"/>
          <p:cNvSpPr/>
          <p:nvPr/>
        </p:nvSpPr>
        <p:spPr>
          <a:xfrm>
            <a:off x="1377696" y="2261616"/>
            <a:ext cx="3779520" cy="4120896"/>
          </a:xfrm>
          <a:prstGeom prst="rect">
            <a:avLst/>
          </a:prstGeom>
        </p:spPr>
        <p:txBody>
          <a:bodyPr lIns="0" tIns="0" rIns="0" bIns="0">
            <a:noAutofit/>
          </a:bodyPr>
          <a:lstStyle/>
          <a:p>
            <a:pPr indent="0">
              <a:lnSpc>
                <a:spcPts val="2760"/>
              </a:lnSpc>
              <a:spcAft>
                <a:spcPts val="630"/>
              </a:spcAft>
            </a:pPr>
            <a:r>
              <a:rPr lang="be" sz="2300" b="1">
                <a:solidFill>
                  <a:srgbClr val="000066"/>
                </a:solidFill>
                <a:latin typeface="Times New Roman"/>
              </a:rPr>
              <a:t>Няхай гэта кніга стане вашым найпершым падручнікам пасля Буквара. Зычу вам, каб свяшчэнныя гісторыі сталі для вас добрымі ўрокамі на шляху да разумення мудрай кнігі Бібліі, да ўсведамлення жыццёвых ісцін і пазнання свету, у якім мы жывём», -адзначыў аўтар.</a:t>
            </a:r>
          </a:p>
        </p:txBody>
      </p:sp>
      <p:sp>
        <p:nvSpPr>
          <p:cNvPr id="9" name="Прямоугольник 8"/>
          <p:cNvSpPr/>
          <p:nvPr/>
        </p:nvSpPr>
        <p:spPr>
          <a:xfrm>
            <a:off x="5477256" y="426720"/>
            <a:ext cx="3163824" cy="1292352"/>
          </a:xfrm>
          <a:prstGeom prst="rect">
            <a:avLst/>
          </a:prstGeom>
        </p:spPr>
        <p:txBody>
          <a:bodyPr lIns="0" tIns="0" rIns="0" bIns="0">
            <a:noAutofit/>
          </a:bodyPr>
          <a:lstStyle/>
          <a:p>
            <a:pPr indent="0" algn="just">
              <a:lnSpc>
                <a:spcPts val="2160"/>
              </a:lnSpc>
            </a:pPr>
            <a:r>
              <a:rPr lang="be" sz="1800" b="1">
                <a:solidFill>
                  <a:srgbClr val="0033CC"/>
                </a:solidFill>
                <a:latin typeface="Times New Roman"/>
              </a:rPr>
              <a:t>Ліпскі, У. С. Як Бог стварыў свет:    пераказ біблейскіх</a:t>
            </a:r>
          </a:p>
          <a:p>
            <a:pPr indent="0" algn="just">
              <a:lnSpc>
                <a:spcPts val="2160"/>
              </a:lnSpc>
            </a:pPr>
            <a:r>
              <a:rPr lang="be" sz="1800" b="1">
                <a:solidFill>
                  <a:srgbClr val="0033CC"/>
                </a:solidFill>
                <a:latin typeface="Times New Roman"/>
              </a:rPr>
              <a:t>гісторый/ Уладзімір Ліпскі. -Мінск: «Беларусь», 1993. - 80 с.: іл.</a:t>
            </a:r>
          </a:p>
        </p:txBody>
      </p:sp>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28600" y="6096"/>
            <a:ext cx="1103376" cy="6842760"/>
          </a:xfrm>
          <a:prstGeom prst="rect">
            <a:avLst/>
          </a:prstGeom>
        </p:spPr>
      </p:pic>
      <p:pic>
        <p:nvPicPr>
          <p:cNvPr id="3" name="Рисунок 2"/>
          <p:cNvPicPr>
            <a:picLocks noChangeAspect="1"/>
          </p:cNvPicPr>
          <p:nvPr/>
        </p:nvPicPr>
        <p:blipFill>
          <a:blip r:embed="rId3"/>
          <a:stretch>
            <a:fillRect/>
          </a:stretch>
        </p:blipFill>
        <p:spPr>
          <a:xfrm>
            <a:off x="5529072" y="640080"/>
            <a:ext cx="3599688" cy="4840224"/>
          </a:xfrm>
          <a:prstGeom prst="rect">
            <a:avLst/>
          </a:prstGeom>
        </p:spPr>
      </p:pic>
      <p:sp>
        <p:nvSpPr>
          <p:cNvPr id="5" name="Прямоугольник 4"/>
          <p:cNvSpPr/>
          <p:nvPr/>
        </p:nvSpPr>
        <p:spPr>
          <a:xfrm>
            <a:off x="1344168" y="728472"/>
            <a:ext cx="4145280" cy="5410200"/>
          </a:xfrm>
          <a:prstGeom prst="rect">
            <a:avLst/>
          </a:prstGeom>
        </p:spPr>
        <p:txBody>
          <a:bodyPr lIns="0" tIns="0" rIns="0" bIns="0">
            <a:noAutofit/>
          </a:bodyPr>
          <a:lstStyle/>
          <a:p>
            <a:pPr indent="0">
              <a:lnSpc>
                <a:spcPts val="3096"/>
              </a:lnSpc>
              <a:spcAft>
                <a:spcPts val="1680"/>
              </a:spcAft>
            </a:pPr>
            <a:r>
              <a:rPr lang="en-US" sz="2500" b="1" dirty="0">
                <a:solidFill>
                  <a:srgbClr val="000066"/>
                </a:solidFill>
                <a:latin typeface="Times New Roman"/>
              </a:rPr>
              <a:t>6 </a:t>
            </a:r>
            <a:r>
              <a:rPr lang="be" sz="2500" b="1" dirty="0">
                <a:solidFill>
                  <a:srgbClr val="000066"/>
                </a:solidFill>
                <a:latin typeface="Times New Roman"/>
              </a:rPr>
              <a:t>мая </a:t>
            </a:r>
            <a:r>
              <a:rPr lang="en-US" sz="2500" b="1" dirty="0" smtClean="0">
                <a:solidFill>
                  <a:srgbClr val="000066"/>
                </a:solidFill>
                <a:latin typeface="Times New Roman"/>
              </a:rPr>
              <a:t>202</a:t>
            </a:r>
            <a:r>
              <a:rPr lang="ru-RU" sz="2500" b="1" dirty="0" smtClean="0">
                <a:solidFill>
                  <a:srgbClr val="000066"/>
                </a:solidFill>
                <a:latin typeface="Times New Roman"/>
              </a:rPr>
              <a:t>5</a:t>
            </a:r>
            <a:r>
              <a:rPr lang="en-US" sz="2500" b="1" dirty="0" smtClean="0">
                <a:solidFill>
                  <a:srgbClr val="000066"/>
                </a:solidFill>
                <a:latin typeface="Times New Roman"/>
              </a:rPr>
              <a:t> </a:t>
            </a:r>
            <a:r>
              <a:rPr lang="be" sz="2500" b="1" dirty="0">
                <a:solidFill>
                  <a:srgbClr val="000066"/>
                </a:solidFill>
                <a:latin typeface="Times New Roman"/>
              </a:rPr>
              <a:t>года вядомы пісьменнік, лаўрэат Дзяржаўнай прэміі Беларусі, старшыня праўлення Беларускага дзіцячага фонду, член Нацыянальнай камісіі па правах дзіцяці, узнагароджаны ордэнам Францыска Скарыны, заслужаны дзеяч культуры Беларусі, Уладзімір Ліпскі адзначае свой юбілей </a:t>
            </a:r>
            <a:r>
              <a:rPr lang="be" sz="2500" b="1" dirty="0" smtClean="0">
                <a:solidFill>
                  <a:srgbClr val="000066"/>
                </a:solidFill>
                <a:latin typeface="Times New Roman"/>
              </a:rPr>
              <a:t>– 85-годдзе</a:t>
            </a:r>
            <a:r>
              <a:rPr lang="be" sz="2500" b="1" dirty="0">
                <a:solidFill>
                  <a:srgbClr val="000066"/>
                </a:solidFill>
                <a:latin typeface="Times New Roman"/>
              </a:rPr>
              <a:t>.</a:t>
            </a:r>
          </a:p>
        </p:txBody>
      </p:sp>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28600" y="6096"/>
            <a:ext cx="4209288" cy="6842760"/>
          </a:xfrm>
          <a:prstGeom prst="rect">
            <a:avLst/>
          </a:prstGeom>
        </p:spPr>
      </p:pic>
      <p:sp>
        <p:nvSpPr>
          <p:cNvPr id="4" name="Прямоугольник 3"/>
          <p:cNvSpPr/>
          <p:nvPr/>
        </p:nvSpPr>
        <p:spPr>
          <a:xfrm>
            <a:off x="1377696" y="585216"/>
            <a:ext cx="3730752" cy="1432560"/>
          </a:xfrm>
          <a:prstGeom prst="rect">
            <a:avLst/>
          </a:prstGeom>
        </p:spPr>
        <p:txBody>
          <a:bodyPr lIns="0" tIns="0" rIns="0" bIns="0">
            <a:noAutofit/>
          </a:bodyPr>
          <a:lstStyle/>
          <a:p>
            <a:pPr indent="0" algn="just">
              <a:lnSpc>
                <a:spcPts val="2280"/>
              </a:lnSpc>
            </a:pPr>
            <a:r>
              <a:rPr lang="be" sz="1800" b="1">
                <a:solidFill>
                  <a:srgbClr val="0033CC"/>
                </a:solidFill>
                <a:latin typeface="Times New Roman"/>
              </a:rPr>
              <a:t>Ліпскі, У. Антонік </a:t>
            </a:r>
            <a:r>
              <a:rPr lang="en-US" sz="1800" b="1">
                <a:solidFill>
                  <a:srgbClr val="0033CC"/>
                </a:solidFill>
                <a:latin typeface="Times New Roman"/>
              </a:rPr>
              <a:t>- </a:t>
            </a:r>
            <a:r>
              <a:rPr lang="be" sz="1800" b="1">
                <a:solidFill>
                  <a:srgbClr val="0033CC"/>
                </a:solidFill>
                <a:latin typeface="Times New Roman"/>
              </a:rPr>
              <a:t>Понік: казкі, апавяданні, аповесць, гулянкі-забаўлянкі, жарты, лічылкі/ Уладзімір Ліпскі. - Мінск: Універсітэцкае, 1998. - 56с.: іл.</a:t>
            </a:r>
          </a:p>
        </p:txBody>
      </p:sp>
      <p:sp>
        <p:nvSpPr>
          <p:cNvPr id="5" name="Прямоугольник 4"/>
          <p:cNvSpPr/>
          <p:nvPr/>
        </p:nvSpPr>
        <p:spPr>
          <a:xfrm>
            <a:off x="5266944" y="627888"/>
            <a:ext cx="3444240" cy="5827776"/>
          </a:xfrm>
          <a:prstGeom prst="rect">
            <a:avLst/>
          </a:prstGeom>
        </p:spPr>
        <p:txBody>
          <a:bodyPr lIns="0" tIns="0" rIns="0" bIns="0">
            <a:noAutofit/>
          </a:bodyPr>
          <a:lstStyle/>
          <a:p>
            <a:pPr indent="0" algn="r">
              <a:lnSpc>
                <a:spcPts val="2856"/>
              </a:lnSpc>
            </a:pPr>
            <a:r>
              <a:rPr lang="be" sz="2300" b="1">
                <a:solidFill>
                  <a:srgbClr val="000066"/>
                </a:solidFill>
                <a:latin typeface="Times New Roman"/>
              </a:rPr>
              <a:t>Хлопчык Антонік жыве ў Мінску. Сам сябе празваў Понікам. Відаць таму, што Антонік-Понік вельмі любіць вясёлыя гісторыі, жарты, лічылкі, забаўлянкі. Як жыве, расце і выхоўваецца Антонік-Понік, як спазнае свет, чым цікавіцца, што ўмее рабіць -пра ўсё гэта ды пра што іншае апавядаецца ў гэтай кніжцы.</a:t>
            </a:r>
          </a:p>
        </p:txBody>
      </p:sp>
    </p:spTree>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5562600" y="612648"/>
            <a:ext cx="3246120" cy="4337304"/>
          </a:xfrm>
          <a:prstGeom prst="rect">
            <a:avLst/>
          </a:prstGeom>
        </p:spPr>
      </p:pic>
      <p:pic>
        <p:nvPicPr>
          <p:cNvPr id="3" name="Рисунок 2"/>
          <p:cNvPicPr>
            <a:picLocks noChangeAspect="1"/>
          </p:cNvPicPr>
          <p:nvPr/>
        </p:nvPicPr>
        <p:blipFill>
          <a:blip r:embed="rId3"/>
          <a:stretch>
            <a:fillRect/>
          </a:stretch>
        </p:blipFill>
        <p:spPr>
          <a:xfrm>
            <a:off x="228600" y="6096"/>
            <a:ext cx="1103376" cy="6842760"/>
          </a:xfrm>
          <a:prstGeom prst="rect">
            <a:avLst/>
          </a:prstGeom>
        </p:spPr>
      </p:pic>
      <p:sp>
        <p:nvSpPr>
          <p:cNvPr id="7" name="Прямоугольник 6"/>
          <p:cNvSpPr/>
          <p:nvPr/>
        </p:nvSpPr>
        <p:spPr>
          <a:xfrm>
            <a:off x="1350264" y="472440"/>
            <a:ext cx="3938016" cy="2097024"/>
          </a:xfrm>
          <a:prstGeom prst="rect">
            <a:avLst/>
          </a:prstGeom>
        </p:spPr>
        <p:txBody>
          <a:bodyPr lIns="0" tIns="0" rIns="0" bIns="0">
            <a:noAutofit/>
          </a:bodyPr>
          <a:lstStyle/>
          <a:p>
            <a:pPr indent="0">
              <a:lnSpc>
                <a:spcPts val="2856"/>
              </a:lnSpc>
            </a:pPr>
            <a:r>
              <a:rPr lang="be" sz="2300" b="1">
                <a:solidFill>
                  <a:srgbClr val="000066"/>
                </a:solidFill>
                <a:latin typeface="Times New Roman"/>
              </a:rPr>
              <a:t>У гэтым годзе ў выдавецтве “Мастацкая літаратура” выйшла новая кніга Уладзіміра Ліпскага “Закаханы трэцякласнік”. Ілюстрацыі</a:t>
            </a:r>
          </a:p>
        </p:txBody>
      </p:sp>
      <p:sp>
        <p:nvSpPr>
          <p:cNvPr id="8" name="Прямоугольник 7"/>
          <p:cNvSpPr/>
          <p:nvPr/>
        </p:nvSpPr>
        <p:spPr>
          <a:xfrm>
            <a:off x="1350264" y="2660904"/>
            <a:ext cx="4044696" cy="3928872"/>
          </a:xfrm>
          <a:prstGeom prst="rect">
            <a:avLst/>
          </a:prstGeom>
        </p:spPr>
        <p:txBody>
          <a:bodyPr lIns="0" tIns="0" rIns="0" bIns="0">
            <a:noAutofit/>
          </a:bodyPr>
          <a:lstStyle/>
          <a:p>
            <a:pPr indent="0">
              <a:lnSpc>
                <a:spcPts val="2856"/>
              </a:lnSpc>
            </a:pPr>
            <a:r>
              <a:rPr lang="be" sz="2300" b="1" dirty="0">
                <a:solidFill>
                  <a:srgbClr val="000066"/>
                </a:solidFill>
                <a:latin typeface="Times New Roman"/>
              </a:rPr>
              <a:t>да казак зрабіла вядомая мастачка Аксана Аракчэева. “Закаханы трэцякласнік” просіцца ў кожную сям’ю, у якой жывуць Дзеці, вялікія летуценнікі і казачпікі. Кніга дапаможа вам стаць чароўнікамі, адкрые дзівосы вакол вас ды навучыць цаніць кожны міг жыцця, спазнаць дабрыню.</a:t>
            </a:r>
          </a:p>
        </p:txBody>
      </p:sp>
    </p:spTree>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6096" y="6096"/>
            <a:ext cx="7936992" cy="6842760"/>
          </a:xfrm>
          <a:prstGeom prst="rect">
            <a:avLst/>
          </a:prstGeom>
        </p:spPr>
      </p:pic>
      <p:sp>
        <p:nvSpPr>
          <p:cNvPr id="5" name="Прямоугольник 4"/>
          <p:cNvSpPr/>
          <p:nvPr/>
        </p:nvSpPr>
        <p:spPr>
          <a:xfrm>
            <a:off x="2142744" y="5007864"/>
            <a:ext cx="5596128" cy="1347216"/>
          </a:xfrm>
          <a:prstGeom prst="rect">
            <a:avLst/>
          </a:prstGeom>
        </p:spPr>
        <p:txBody>
          <a:bodyPr lIns="0" tIns="0" rIns="0" bIns="0">
            <a:noAutofit/>
          </a:bodyPr>
          <a:lstStyle/>
          <a:p>
            <a:pPr indent="0" algn="ctr">
              <a:lnSpc>
                <a:spcPts val="3840"/>
              </a:lnSpc>
            </a:pPr>
            <a:r>
              <a:rPr lang="be" sz="3200" b="1">
                <a:solidFill>
                  <a:srgbClr val="000066"/>
                </a:solidFill>
                <a:latin typeface="Times New Roman"/>
              </a:rPr>
              <a:t>Добрага вам спаткання з кнігамі Ўладзіміра Ліпскага, дарагія чытачы!</a:t>
            </a:r>
          </a:p>
        </p:txBody>
      </p:sp>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28600" y="6096"/>
            <a:ext cx="4352544" cy="6842760"/>
          </a:xfrm>
          <a:prstGeom prst="rect">
            <a:avLst/>
          </a:prstGeom>
        </p:spPr>
      </p:pic>
      <p:sp>
        <p:nvSpPr>
          <p:cNvPr id="3" name="Прямоугольник 2"/>
          <p:cNvSpPr/>
          <p:nvPr/>
        </p:nvSpPr>
        <p:spPr>
          <a:xfrm>
            <a:off x="4690872" y="563880"/>
            <a:ext cx="3877056" cy="1365504"/>
          </a:xfrm>
          <a:prstGeom prst="rect">
            <a:avLst/>
          </a:prstGeom>
        </p:spPr>
        <p:txBody>
          <a:bodyPr lIns="0" tIns="0" rIns="0" bIns="0">
            <a:noAutofit/>
          </a:bodyPr>
          <a:lstStyle/>
          <a:p>
            <a:pPr indent="0" algn="r">
              <a:lnSpc>
                <a:spcPts val="2880"/>
              </a:lnSpc>
            </a:pPr>
            <a:r>
              <a:rPr lang="be" sz="2300" b="1">
                <a:solidFill>
                  <a:srgbClr val="000066"/>
                </a:solidFill>
                <a:latin typeface="Times New Roman"/>
              </a:rPr>
              <a:t>Уладзімір Сцяпанавіч нарадзіўся ў вёсцы Шоўкавічы, Рэчыцкага раена, 1 омельскан вооласці,</a:t>
            </a:r>
          </a:p>
        </p:txBody>
      </p:sp>
      <p:sp>
        <p:nvSpPr>
          <p:cNvPr id="4" name="Прямоугольник 3"/>
          <p:cNvSpPr/>
          <p:nvPr/>
        </p:nvSpPr>
        <p:spPr>
          <a:xfrm>
            <a:off x="4715256" y="2026920"/>
            <a:ext cx="3858768" cy="4297680"/>
          </a:xfrm>
          <a:prstGeom prst="rect">
            <a:avLst/>
          </a:prstGeom>
        </p:spPr>
        <p:txBody>
          <a:bodyPr lIns="0" tIns="0" rIns="0" bIns="0">
            <a:noAutofit/>
          </a:bodyPr>
          <a:lstStyle/>
          <a:p>
            <a:pPr indent="0" algn="r">
              <a:lnSpc>
                <a:spcPts val="2880"/>
              </a:lnSpc>
            </a:pPr>
            <a:r>
              <a:rPr lang="be" sz="2300" b="1">
                <a:solidFill>
                  <a:srgbClr val="000066"/>
                </a:solidFill>
                <a:latin typeface="Times New Roman"/>
              </a:rPr>
              <a:t>у сялянскай сям'і. На яго дзяцінства прыпалі вайна, акупацыя, напаўгалодныя пасляваенныя гады. Пасля заканчэння Вузнажскай сярэдняй школы, вучыўся ў Мінску, у тэхнікуме харчовай прамысловасці, потым завочна скончыў факультэт журналістыкі БДУ.</a:t>
            </a:r>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28600" y="6096"/>
            <a:ext cx="6754368" cy="6842760"/>
          </a:xfrm>
          <a:prstGeom prst="rect">
            <a:avLst/>
          </a:prstGeom>
        </p:spPr>
      </p:pic>
      <p:sp>
        <p:nvSpPr>
          <p:cNvPr id="5" name="Прямоугольник 4"/>
          <p:cNvSpPr/>
          <p:nvPr/>
        </p:nvSpPr>
        <p:spPr>
          <a:xfrm>
            <a:off x="1405128" y="448056"/>
            <a:ext cx="7242048" cy="2834640"/>
          </a:xfrm>
          <a:prstGeom prst="rect">
            <a:avLst/>
          </a:prstGeom>
        </p:spPr>
        <p:txBody>
          <a:bodyPr lIns="0" tIns="0" rIns="0" bIns="0">
            <a:noAutofit/>
          </a:bodyPr>
          <a:lstStyle/>
          <a:p>
            <a:pPr indent="0" algn="ctr">
              <a:lnSpc>
                <a:spcPts val="2880"/>
              </a:lnSpc>
            </a:pPr>
            <a:r>
              <a:rPr lang="be" sz="2300" b="1" dirty="0">
                <a:solidFill>
                  <a:srgbClr val="000066"/>
                </a:solidFill>
                <a:latin typeface="Times New Roman"/>
              </a:rPr>
              <a:t>Шлях у вялікую літаратуру для Ліпскага пачаўся ў 1953 годзе з невялікіх замалёвак на старонках былой Васілевіцкай раенкі. Працаваў у Нясвіжскай раённай газеце “Чырвоны сцяг”, у Нясвіжскім райкаме камсамола, у ЦК ЛКСМ Беларуш. Зараз яго творы ўключаны ў школьныя падручнікі і чытанкі. За кніжкі “Вясёлая азбука” і "Падкідыш" Ліпскаму прысуджана Літаратурная прэмія</a:t>
            </a:r>
          </a:p>
        </p:txBody>
      </p:sp>
      <p:sp>
        <p:nvSpPr>
          <p:cNvPr id="6" name="Прямоугольник 5"/>
          <p:cNvSpPr/>
          <p:nvPr/>
        </p:nvSpPr>
        <p:spPr>
          <a:xfrm>
            <a:off x="3916680" y="3374136"/>
            <a:ext cx="2237232" cy="274320"/>
          </a:xfrm>
          <a:prstGeom prst="rect">
            <a:avLst/>
          </a:prstGeom>
        </p:spPr>
        <p:txBody>
          <a:bodyPr wrap="none" lIns="0" tIns="0" rIns="0" bIns="0">
            <a:noAutofit/>
          </a:bodyPr>
          <a:lstStyle/>
          <a:p>
            <a:pPr indent="0" algn="ctr">
              <a:lnSpc>
                <a:spcPts val="2880"/>
              </a:lnSpc>
            </a:pPr>
            <a:r>
              <a:rPr lang="be" sz="2300" b="1">
                <a:solidFill>
                  <a:srgbClr val="000066"/>
                </a:solidFill>
                <a:latin typeface="Times New Roman"/>
              </a:rPr>
              <a:t>імя Янкі Маўра.</a:t>
            </a:r>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28600" y="6096"/>
            <a:ext cx="8909304" cy="6842760"/>
          </a:xfrm>
          <a:prstGeom prst="rect">
            <a:avLst/>
          </a:prstGeom>
        </p:spPr>
      </p:pic>
      <p:sp>
        <p:nvSpPr>
          <p:cNvPr id="3" name="Прямоугольник 2"/>
          <p:cNvSpPr/>
          <p:nvPr/>
        </p:nvSpPr>
        <p:spPr>
          <a:xfrm>
            <a:off x="8939784" y="256032"/>
            <a:ext cx="64008" cy="94488"/>
          </a:xfrm>
          <a:prstGeom prst="rect">
            <a:avLst/>
          </a:prstGeom>
        </p:spPr>
        <p:txBody>
          <a:bodyPr wrap="none" lIns="0" tIns="0" rIns="0" bIns="0">
            <a:noAutofit/>
          </a:bodyPr>
          <a:lstStyle/>
          <a:p>
            <a:pPr indent="0"/>
            <a:r>
              <a:rPr lang="en-US" sz="1000">
                <a:latin typeface="Arial"/>
              </a:rPr>
              <a:t>'</a:t>
            </a:r>
          </a:p>
        </p:txBody>
      </p:sp>
      <p:sp>
        <p:nvSpPr>
          <p:cNvPr id="5" name="Прямоугольник 4"/>
          <p:cNvSpPr/>
          <p:nvPr/>
        </p:nvSpPr>
        <p:spPr>
          <a:xfrm>
            <a:off x="1591056" y="2712720"/>
            <a:ext cx="7077456" cy="3541776"/>
          </a:xfrm>
          <a:prstGeom prst="rect">
            <a:avLst/>
          </a:prstGeom>
        </p:spPr>
        <p:txBody>
          <a:bodyPr lIns="0" tIns="0" rIns="0" bIns="0">
            <a:noAutofit/>
          </a:bodyPr>
          <a:lstStyle/>
          <a:p>
            <a:pPr indent="0" algn="ctr">
              <a:lnSpc>
                <a:spcPts val="3120"/>
              </a:lnSpc>
            </a:pPr>
            <a:r>
              <a:rPr lang="be" sz="2500" b="1">
                <a:solidFill>
                  <a:srgbClr val="000066"/>
                </a:solidFill>
                <a:latin typeface="Times New Roman"/>
              </a:rPr>
              <a:t>У </a:t>
            </a:r>
            <a:r>
              <a:rPr lang="en-US" sz="2500" b="1">
                <a:solidFill>
                  <a:srgbClr val="000066"/>
                </a:solidFill>
                <a:latin typeface="Times New Roman"/>
              </a:rPr>
              <a:t>1978 </a:t>
            </a:r>
            <a:r>
              <a:rPr lang="be" sz="2500" b="1">
                <a:solidFill>
                  <a:srgbClr val="000066"/>
                </a:solidFill>
                <a:latin typeface="Times New Roman"/>
              </a:rPr>
              <a:t>годзе па рэкамендацыі народнага пісьменніка Беларусі Івана Шамякіна Уладзімір Ліпскі быў прызначаны галоўным рэдактарам дзіцячага часопіса “Вясёлка”.</a:t>
            </a:r>
          </a:p>
          <a:p>
            <a:pPr indent="0" algn="ctr">
              <a:lnSpc>
                <a:spcPts val="3120"/>
              </a:lnSpc>
            </a:pPr>
            <a:r>
              <a:rPr lang="be" sz="2500" b="1">
                <a:solidFill>
                  <a:srgbClr val="000066"/>
                </a:solidFill>
                <a:latin typeface="Times New Roman"/>
              </a:rPr>
              <a:t>За наступныя гады яму ўдалося стварыць плённы творчы калектыў рэдакцыі, вывесці “Вясёлку” на ўзровень лепшых дзіцячых часопісаў Еўропы, аб чым сведчаць шматлікія падпісчыкі і міжнародныя ўзнагароды.</a:t>
            </a:r>
          </a:p>
        </p:txBody>
      </p:sp>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28600" y="6096"/>
            <a:ext cx="1103376" cy="6842760"/>
          </a:xfrm>
          <a:prstGeom prst="rect">
            <a:avLst/>
          </a:prstGeom>
        </p:spPr>
      </p:pic>
      <p:pic>
        <p:nvPicPr>
          <p:cNvPr id="3" name="Рисунок 2"/>
          <p:cNvPicPr>
            <a:picLocks noChangeAspect="1"/>
          </p:cNvPicPr>
          <p:nvPr/>
        </p:nvPicPr>
        <p:blipFill>
          <a:blip r:embed="rId3"/>
          <a:stretch>
            <a:fillRect/>
          </a:stretch>
        </p:blipFill>
        <p:spPr>
          <a:xfrm>
            <a:off x="1359408" y="9144"/>
            <a:ext cx="7781544" cy="6839712"/>
          </a:xfrm>
          <a:prstGeom prst="rect">
            <a:avLst/>
          </a:prstGeom>
        </p:spPr>
      </p:pic>
      <p:sp>
        <p:nvSpPr>
          <p:cNvPr id="4" name="Прямоугольник 3"/>
          <p:cNvSpPr/>
          <p:nvPr/>
        </p:nvSpPr>
        <p:spPr>
          <a:xfrm>
            <a:off x="1331976" y="316992"/>
            <a:ext cx="4105656" cy="5821680"/>
          </a:xfrm>
          <a:prstGeom prst="rect">
            <a:avLst/>
          </a:prstGeom>
        </p:spPr>
        <p:txBody>
          <a:bodyPr lIns="0" tIns="0" rIns="0" bIns="0">
            <a:noAutofit/>
          </a:bodyPr>
          <a:lstStyle/>
          <a:p>
            <a:pPr marR="88900" indent="0">
              <a:lnSpc>
                <a:spcPts val="2880"/>
              </a:lnSpc>
            </a:pPr>
            <a:r>
              <a:rPr lang="be" sz="2300" b="1">
                <a:solidFill>
                  <a:srgbClr val="000066"/>
                </a:solidFill>
                <a:latin typeface="Times New Roman"/>
              </a:rPr>
              <a:t>“Як галоўны рэдактар «Вясёлкі» я мару, каб усміхаліся нашы дзеці, каб яны раслі ў павазе да роднай мовы, традыцый сям ’і, каб усей сваей працай нам і далей пракладваць сцяжынку да сэрца кожнага маленькага беларуса, а ён каб выхоўваўся ў любові і дабрыні і ганарыўся Радзімай.</a:t>
            </a:r>
          </a:p>
          <a:p>
            <a:pPr marR="88900" indent="0">
              <a:lnSpc>
                <a:spcPts val="2880"/>
              </a:lnSpc>
            </a:pPr>
            <a:r>
              <a:rPr lang="be" sz="2300" b="1">
                <a:solidFill>
                  <a:srgbClr val="000066"/>
                </a:solidFill>
                <a:latin typeface="Times New Roman"/>
              </a:rPr>
              <a:t>Вось тады я буду шчаслівы як чалавек, як рэдактар </a:t>
            </a:r>
            <a:r>
              <a:rPr lang="en-US" sz="2300" b="1">
                <a:solidFill>
                  <a:srgbClr val="000066"/>
                </a:solidFill>
                <a:latin typeface="Times New Roman"/>
              </a:rPr>
              <a:t>i </a:t>
            </a:r>
            <a:r>
              <a:rPr lang="be" sz="2300" b="1">
                <a:solidFill>
                  <a:srgbClr val="000066"/>
                </a:solidFill>
                <a:latin typeface="Times New Roman"/>
              </a:rPr>
              <a:t>як пісьменнік», —</a:t>
            </a:r>
          </a:p>
        </p:txBody>
      </p:sp>
      <p:sp>
        <p:nvSpPr>
          <p:cNvPr id="5" name="Прямоугольник 4"/>
          <p:cNvSpPr/>
          <p:nvPr/>
        </p:nvSpPr>
        <p:spPr>
          <a:xfrm>
            <a:off x="1331976" y="6187440"/>
            <a:ext cx="3703320" cy="329184"/>
          </a:xfrm>
          <a:prstGeom prst="rect">
            <a:avLst/>
          </a:prstGeom>
        </p:spPr>
        <p:txBody>
          <a:bodyPr wrap="none" lIns="0" tIns="0" rIns="0" bIns="0">
            <a:noAutofit/>
          </a:bodyPr>
          <a:lstStyle/>
          <a:p>
            <a:pPr indent="0"/>
            <a:r>
              <a:rPr lang="be" sz="2300" b="1">
                <a:solidFill>
                  <a:srgbClr val="000066"/>
                </a:solidFill>
                <a:latin typeface="Times New Roman"/>
              </a:rPr>
              <a:t>адзначае Уладзімір Ліпскі.</a:t>
            </a:r>
          </a:p>
        </p:txBody>
      </p:sp>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28600" y="6096"/>
            <a:ext cx="1103376" cy="6842760"/>
          </a:xfrm>
          <a:prstGeom prst="rect">
            <a:avLst/>
          </a:prstGeom>
        </p:spPr>
      </p:pic>
      <p:pic>
        <p:nvPicPr>
          <p:cNvPr id="3" name="Рисунок 2"/>
          <p:cNvPicPr>
            <a:picLocks noChangeAspect="1"/>
          </p:cNvPicPr>
          <p:nvPr/>
        </p:nvPicPr>
        <p:blipFill>
          <a:blip r:embed="rId3"/>
          <a:stretch>
            <a:fillRect/>
          </a:stretch>
        </p:blipFill>
        <p:spPr>
          <a:xfrm>
            <a:off x="1368552" y="341376"/>
            <a:ext cx="3575304" cy="6507480"/>
          </a:xfrm>
          <a:prstGeom prst="rect">
            <a:avLst/>
          </a:prstGeom>
        </p:spPr>
      </p:pic>
      <p:sp>
        <p:nvSpPr>
          <p:cNvPr id="5" name="Прямоугольник 4"/>
          <p:cNvSpPr/>
          <p:nvPr/>
        </p:nvSpPr>
        <p:spPr>
          <a:xfrm>
            <a:off x="5248656" y="603504"/>
            <a:ext cx="3340608" cy="1810512"/>
          </a:xfrm>
          <a:prstGeom prst="rect">
            <a:avLst/>
          </a:prstGeom>
        </p:spPr>
        <p:txBody>
          <a:bodyPr lIns="0" tIns="0" rIns="0" bIns="0">
            <a:noAutofit/>
          </a:bodyPr>
          <a:lstStyle/>
          <a:p>
            <a:pPr indent="0" algn="r">
              <a:lnSpc>
                <a:spcPts val="2880"/>
              </a:lnSpc>
            </a:pPr>
            <a:r>
              <a:rPr lang="be" sz="2300" b="1">
                <a:solidFill>
                  <a:srgbClr val="000066"/>
                </a:solidFill>
                <a:latin typeface="Times New Roman"/>
              </a:rPr>
              <a:t>Уладзімір Ліпскі і Раіса Баравікова сталі “хроснымі бацькамі” чытанкі-маляванкі «Буся» — часопіса</a:t>
            </a:r>
          </a:p>
        </p:txBody>
      </p:sp>
      <p:sp>
        <p:nvSpPr>
          <p:cNvPr id="6" name="Прямоугольник 5"/>
          <p:cNvSpPr/>
          <p:nvPr/>
        </p:nvSpPr>
        <p:spPr>
          <a:xfrm>
            <a:off x="5059680" y="2505456"/>
            <a:ext cx="3529584" cy="3870960"/>
          </a:xfrm>
          <a:prstGeom prst="rect">
            <a:avLst/>
          </a:prstGeom>
        </p:spPr>
        <p:txBody>
          <a:bodyPr lIns="0" tIns="0" rIns="0" bIns="0">
            <a:noAutofit/>
          </a:bodyPr>
          <a:lstStyle/>
          <a:p>
            <a:pPr indent="0" algn="r">
              <a:lnSpc>
                <a:spcPts val="2880"/>
              </a:lnSpc>
            </a:pPr>
            <a:r>
              <a:rPr lang="be" sz="2300" b="1">
                <a:solidFill>
                  <a:srgbClr val="000066"/>
                </a:solidFill>
                <a:latin typeface="Times New Roman"/>
              </a:rPr>
              <a:t>для самых маленькіх беларусаў. Першы нумар чытанкі-маляванкі пабачыў свет у жніўні 2013 года. Часопіс атрымаўся надзвычай цікавым і яркім, пазнавальным і вясёлым, аздобленым вельмі прыгожымі малюнкамі.</a:t>
            </a:r>
          </a:p>
        </p:txBody>
      </p:sp>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28600" y="6096"/>
            <a:ext cx="1103376" cy="6842760"/>
          </a:xfrm>
          <a:prstGeom prst="rect">
            <a:avLst/>
          </a:prstGeom>
        </p:spPr>
      </p:pic>
      <p:pic>
        <p:nvPicPr>
          <p:cNvPr id="3" name="Рисунок 2"/>
          <p:cNvPicPr>
            <a:picLocks noChangeAspect="1"/>
          </p:cNvPicPr>
          <p:nvPr/>
        </p:nvPicPr>
        <p:blipFill>
          <a:blip r:embed="rId3"/>
          <a:stretch>
            <a:fillRect/>
          </a:stretch>
        </p:blipFill>
        <p:spPr>
          <a:xfrm>
            <a:off x="1874520" y="2441448"/>
            <a:ext cx="6208776" cy="4337304"/>
          </a:xfrm>
          <a:prstGeom prst="rect">
            <a:avLst/>
          </a:prstGeom>
        </p:spPr>
      </p:pic>
      <p:sp>
        <p:nvSpPr>
          <p:cNvPr id="4" name="Прямоугольник 3"/>
          <p:cNvSpPr/>
          <p:nvPr/>
        </p:nvSpPr>
        <p:spPr>
          <a:xfrm>
            <a:off x="1469136" y="481584"/>
            <a:ext cx="7138416" cy="1956816"/>
          </a:xfrm>
          <a:prstGeom prst="rect">
            <a:avLst/>
          </a:prstGeom>
        </p:spPr>
        <p:txBody>
          <a:bodyPr lIns="0" tIns="0" rIns="0" bIns="0">
            <a:noAutofit/>
          </a:bodyPr>
          <a:lstStyle/>
          <a:p>
            <a:pPr indent="0" algn="ctr">
              <a:lnSpc>
                <a:spcPts val="3120"/>
              </a:lnSpc>
            </a:pPr>
            <a:r>
              <a:rPr lang="be" sz="2500" b="1">
                <a:solidFill>
                  <a:srgbClr val="000066"/>
                </a:solidFill>
                <a:latin typeface="Times New Roman"/>
              </a:rPr>
              <a:t>За шматгадовае служэнне дзіцячай літаратуры і дзяцінству пісьменнік удастоены "вясёлкаўскай" прэміі імя Васіля Віткі, прэміі Аляксандра Грына, прэміі Міжнародных асацыяцый дзіцячых фондаў.</a:t>
            </a:r>
          </a:p>
        </p:txBody>
      </p:sp>
    </p:spTree>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6096" y="6096"/>
            <a:ext cx="7333488" cy="6842760"/>
          </a:xfrm>
          <a:prstGeom prst="rect">
            <a:avLst/>
          </a:prstGeom>
        </p:spPr>
      </p:pic>
      <p:sp>
        <p:nvSpPr>
          <p:cNvPr id="4" name="Прямоугольник 3"/>
          <p:cNvSpPr/>
          <p:nvPr/>
        </p:nvSpPr>
        <p:spPr>
          <a:xfrm>
            <a:off x="1682496" y="3797808"/>
            <a:ext cx="6644640" cy="2694432"/>
          </a:xfrm>
          <a:prstGeom prst="rect">
            <a:avLst/>
          </a:prstGeom>
        </p:spPr>
        <p:txBody>
          <a:bodyPr lIns="0" tIns="0" rIns="0" bIns="0">
            <a:noAutofit/>
          </a:bodyPr>
          <a:lstStyle/>
          <a:p>
            <a:pPr indent="0">
              <a:lnSpc>
                <a:spcPts val="3096"/>
              </a:lnSpc>
            </a:pPr>
            <a:r>
              <a:rPr lang="be" sz="2500" b="1">
                <a:solidFill>
                  <a:srgbClr val="000066"/>
                </a:solidFill>
                <a:latin typeface="Times New Roman"/>
              </a:rPr>
              <a:t>Пяру Уладзіміра Сцяпанавіча належаць прыгодніцкія аповесці, займальныя казкі, нарысы, кнігі-вандроўкі па краіне Букварыя і па краіне Беларусь. Аповесці пра Маму, Бацьку, Радавод, Прозвішчы, знакамітых беларусаў — гэта сапраўдны скарб сучаснай літаратуры.</a:t>
            </a:r>
          </a:p>
        </p:txBody>
      </p:sp>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1579</Words>
  <Application>Microsoft Office PowerPoint</Application>
  <PresentationFormat>Экран (4:3)</PresentationFormat>
  <Paragraphs>78</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paha</dc:creator>
  <cp:lastModifiedBy>Admin</cp:lastModifiedBy>
  <cp:revision>4</cp:revision>
  <dcterms:modified xsi:type="dcterms:W3CDTF">2025-05-27T06:53:17Z</dcterms:modified>
</cp:coreProperties>
</file>